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  <p:sldId id="265" r:id="rId12"/>
    <p:sldId id="266" r:id="rId13"/>
    <p:sldId id="267" r:id="rId14"/>
    <p:sldId id="268" r:id="rId15"/>
    <p:sldId id="269" r:id="rId16"/>
    <p:sldId id="270" r:id="rId17"/>
    <p:sldId id="288" r:id="rId18"/>
    <p:sldId id="289" r:id="rId19"/>
    <p:sldId id="290" r:id="rId20"/>
    <p:sldId id="291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92" r:id="rId31"/>
    <p:sldId id="280" r:id="rId32"/>
    <p:sldId id="281" r:id="rId33"/>
    <p:sldId id="282" r:id="rId34"/>
    <p:sldId id="284" r:id="rId35"/>
    <p:sldId id="283" r:id="rId36"/>
    <p:sldId id="293" r:id="rId37"/>
    <p:sldId id="285" r:id="rId3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542" autoAdjust="0"/>
  </p:normalViewPr>
  <p:slideViewPr>
    <p:cSldViewPr snapToGrid="0">
      <p:cViewPr varScale="1">
        <p:scale>
          <a:sx n="98" d="100"/>
          <a:sy n="98" d="100"/>
        </p:scale>
        <p:origin x="1502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F3EE1-DD47-43F8-BBDD-C4E47404AD57}" type="datetimeFigureOut">
              <a:rPr lang="es-MX" smtClean="0"/>
              <a:t>22/01/2019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676F-828F-40C9-A5CC-2AB6DD74850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3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Demo </a:t>
            </a:r>
            <a:r>
              <a:rPr lang="es-ES_tradnl" dirty="0" err="1"/>
              <a:t>minimax</a:t>
            </a:r>
            <a:r>
              <a:rPr lang="es-ES_tradnl" baseline="0" dirty="0"/>
              <a:t> vs </a:t>
            </a:r>
            <a:r>
              <a:rPr lang="es-ES_tradnl" baseline="0" dirty="0" err="1"/>
              <a:t>exp</a:t>
            </a:r>
            <a:endParaRPr lang="es-ES_tradnl" baseline="0" dirty="0"/>
          </a:p>
          <a:p>
            <a:r>
              <a:rPr lang="es-ES_tradnl" dirty="0" err="1"/>
              <a:t>python</a:t>
            </a:r>
            <a:r>
              <a:rPr lang="es-ES_tradnl" dirty="0"/>
              <a:t> pacman.py -p </a:t>
            </a:r>
            <a:r>
              <a:rPr lang="es-ES_tradnl" dirty="0" err="1"/>
              <a:t>MinimaxAgent</a:t>
            </a:r>
            <a:r>
              <a:rPr lang="es-ES_tradnl" dirty="0"/>
              <a:t> -l </a:t>
            </a:r>
            <a:r>
              <a:rPr lang="es-ES_tradnl" dirty="0" err="1"/>
              <a:t>trappedClassic</a:t>
            </a:r>
            <a:r>
              <a:rPr lang="es-ES_tradnl" dirty="0"/>
              <a:t> -a </a:t>
            </a:r>
            <a:r>
              <a:rPr lang="es-ES_tradnl" dirty="0" err="1"/>
              <a:t>depth</a:t>
            </a:r>
            <a:r>
              <a:rPr lang="es-ES_tradnl" dirty="0"/>
              <a:t>=4 (variar profundidad)</a:t>
            </a:r>
          </a:p>
          <a:p>
            <a:r>
              <a:rPr lang="en-US" dirty="0"/>
              <a:t>python pacman.py -p </a:t>
            </a:r>
            <a:r>
              <a:rPr lang="en-US" dirty="0" err="1"/>
              <a:t>ExpectimaxAgent</a:t>
            </a:r>
            <a:r>
              <a:rPr lang="en-US" dirty="0"/>
              <a:t> -l </a:t>
            </a:r>
            <a:r>
              <a:rPr lang="en-US" dirty="0" err="1"/>
              <a:t>trappedClassic</a:t>
            </a:r>
            <a:r>
              <a:rPr lang="en-US" dirty="0"/>
              <a:t> -a depth=4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9651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2990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Valor Monetario Esperado </a:t>
            </a:r>
            <a:r>
              <a:rPr lang="en-GB" dirty="0"/>
              <a:t>= VME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073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 multiplicamos C por 4 es equivalente a la </a:t>
            </a:r>
            <a:r>
              <a:rPr lang="es-MX" dirty="0" err="1"/>
              <a:t>loteria</a:t>
            </a:r>
            <a:r>
              <a:rPr lang="es-MX" dirty="0"/>
              <a:t> A</a:t>
            </a:r>
          </a:p>
          <a:p>
            <a:r>
              <a:rPr lang="es-MX" dirty="0"/>
              <a:t>Si multiplicamos D por 4 es equivalente a la </a:t>
            </a:r>
            <a:r>
              <a:rPr lang="es-MX" dirty="0" err="1"/>
              <a:t>loteria</a:t>
            </a:r>
            <a:r>
              <a:rPr lang="es-MX" dirty="0"/>
              <a:t>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81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008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Modelamos</a:t>
            </a:r>
            <a:r>
              <a:rPr lang="es-ES_tradnl" baseline="0" dirty="0"/>
              <a:t> </a:t>
            </a:r>
            <a:r>
              <a:rPr lang="es-ES_tradnl" baseline="0" dirty="0" err="1"/>
              <a:t>assumptions</a:t>
            </a:r>
            <a:endParaRPr lang="es-ES_tradnl" baseline="0" dirty="0"/>
          </a:p>
          <a:p>
            <a:endParaRPr lang="es-ES_tradnl" baseline="0" dirty="0"/>
          </a:p>
          <a:p>
            <a:r>
              <a:rPr lang="es-ES_tradnl" baseline="0" dirty="0"/>
              <a:t>Hacemos muchos modelos, pero sobre todo esta el caso de saber que va a hacer el enemigo, si es </a:t>
            </a:r>
            <a:r>
              <a:rPr lang="es-ES_tradnl" baseline="0" dirty="0" err="1"/>
              <a:t>adversarial</a:t>
            </a:r>
            <a:r>
              <a:rPr lang="es-ES_tradnl" baseline="0" dirty="0"/>
              <a:t> o </a:t>
            </a:r>
            <a:r>
              <a:rPr lang="es-ES_tradnl" baseline="0" dirty="0" err="1"/>
              <a:t>probabilistico</a:t>
            </a:r>
            <a:endParaRPr lang="es-ES_trad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023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1er video</a:t>
            </a:r>
            <a:r>
              <a:rPr lang="es-ES_tradnl" baseline="0" dirty="0"/>
              <a:t> </a:t>
            </a:r>
            <a:r>
              <a:rPr lang="es-ES_tradnl" baseline="0" dirty="0" err="1"/>
              <a:t>Random</a:t>
            </a:r>
            <a:r>
              <a:rPr lang="es-ES_tradnl" baseline="0" dirty="0"/>
              <a:t> con </a:t>
            </a:r>
            <a:r>
              <a:rPr lang="es-ES_tradnl" baseline="0" dirty="0" err="1"/>
              <a:t>expectimax</a:t>
            </a:r>
            <a:endParaRPr lang="es-ES_tradnl" baseline="0" dirty="0"/>
          </a:p>
          <a:p>
            <a:r>
              <a:rPr lang="es-ES_tradnl" baseline="0" dirty="0"/>
              <a:t>2do video Adversario con </a:t>
            </a:r>
            <a:r>
              <a:rPr lang="es-ES_tradnl" baseline="0" dirty="0" err="1"/>
              <a:t>minimax</a:t>
            </a:r>
            <a:endParaRPr lang="es-ES_tradnl" baseline="0" dirty="0"/>
          </a:p>
          <a:p>
            <a:r>
              <a:rPr lang="es-ES_tradnl" baseline="0" dirty="0"/>
              <a:t>3er video adversario con </a:t>
            </a:r>
            <a:r>
              <a:rPr lang="es-ES_tradnl" baseline="0" dirty="0" err="1"/>
              <a:t>expectimax</a:t>
            </a:r>
            <a:endParaRPr lang="es-ES_tradnl" baseline="0" dirty="0"/>
          </a:p>
          <a:p>
            <a:r>
              <a:rPr lang="es-ES_tradnl" baseline="0" dirty="0"/>
              <a:t>4to video </a:t>
            </a:r>
            <a:r>
              <a:rPr lang="es-ES_tradnl" baseline="0" dirty="0" err="1"/>
              <a:t>vampire</a:t>
            </a:r>
            <a:r>
              <a:rPr lang="es-ES_tradnl" baseline="0" dirty="0"/>
              <a:t> </a:t>
            </a:r>
            <a:r>
              <a:rPr lang="es-ES_tradnl" baseline="0" dirty="0" err="1"/>
              <a:t>bunny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4647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95475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Generalizaci</a:t>
            </a:r>
            <a:r>
              <a:rPr lang="es-ES" dirty="0" err="1"/>
              <a:t>ón</a:t>
            </a:r>
            <a:r>
              <a:rPr lang="es-ES" dirty="0"/>
              <a:t> de </a:t>
            </a:r>
            <a:r>
              <a:rPr lang="es-ES" dirty="0" err="1"/>
              <a:t>minimax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8513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Sobre todo me interesan preferencias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6702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Considero</a:t>
            </a:r>
            <a:r>
              <a:rPr lang="es-ES_tradnl" baseline="0" dirty="0"/>
              <a:t> que a veces las cosas no son tan malas como pueden pasar. Por eso no tomo solo </a:t>
            </a:r>
            <a:r>
              <a:rPr lang="es-ES_tradnl" baseline="0" dirty="0" err="1"/>
              <a:t>minimax</a:t>
            </a:r>
            <a:endParaRPr lang="es-ES_tradnl" baseline="0" dirty="0"/>
          </a:p>
          <a:p>
            <a:r>
              <a:rPr lang="es-ES_tradnl" baseline="0" dirty="0"/>
              <a:t>Ejemplo </a:t>
            </a:r>
            <a:r>
              <a:rPr lang="es-ES_tradnl" baseline="0" dirty="0" err="1"/>
              <a:t>Vaccum</a:t>
            </a:r>
            <a:r>
              <a:rPr lang="es-ES_tradnl" baseline="0" dirty="0"/>
              <a:t> </a:t>
            </a:r>
            <a:r>
              <a:rPr lang="es-ES_tradnl" baseline="0" dirty="0" err="1"/>
              <a:t>cleaner</a:t>
            </a:r>
            <a:endParaRPr lang="es-ES_tradnl" baseline="0" dirty="0"/>
          </a:p>
          <a:p>
            <a:r>
              <a:rPr lang="es-ES_tradnl" baseline="0" dirty="0"/>
              <a:t>Comportamiento es muy complicado y muy dependiente del contexto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062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Ordenabilidad</a:t>
            </a:r>
            <a:r>
              <a:rPr lang="es-ES_tradnl" dirty="0"/>
              <a:t>:</a:t>
            </a:r>
            <a:r>
              <a:rPr lang="es-ES_tradnl" baseline="0" dirty="0"/>
              <a:t> Si tienes 2 cosas, o prefieres A o prefieres B o ambas son indiferentes</a:t>
            </a:r>
          </a:p>
          <a:p>
            <a:r>
              <a:rPr lang="es-ES_tradnl" baseline="0" dirty="0"/>
              <a:t>Continuidad: Si B esta entre A y C, hay una </a:t>
            </a:r>
            <a:r>
              <a:rPr lang="es-ES_tradnl" baseline="0" dirty="0" err="1"/>
              <a:t>loteria</a:t>
            </a:r>
            <a:r>
              <a:rPr lang="es-ES_tradnl" baseline="0" dirty="0"/>
              <a:t> que es equivalente a B. Esto me sirve para interpolar</a:t>
            </a:r>
          </a:p>
          <a:p>
            <a:r>
              <a:rPr lang="es-ES_tradnl" baseline="0" dirty="0" err="1"/>
              <a:t>Sustitu</a:t>
            </a:r>
            <a:r>
              <a:rPr lang="es-ES_tradnl" baseline="0" dirty="0"/>
              <a:t>: Si A y B son indiferentes, </a:t>
            </a:r>
            <a:r>
              <a:rPr lang="es-ES_tradnl" baseline="0" dirty="0" err="1"/>
              <a:t>tambien</a:t>
            </a:r>
            <a:r>
              <a:rPr lang="es-ES_tradnl" baseline="0" dirty="0"/>
              <a:t> lo son cuando las metes en </a:t>
            </a:r>
            <a:r>
              <a:rPr lang="es-ES_tradnl" baseline="0" dirty="0" err="1"/>
              <a:t>loterias</a:t>
            </a:r>
            <a:endParaRPr lang="es-ES_tradnl" baseline="0" dirty="0"/>
          </a:p>
          <a:p>
            <a:r>
              <a:rPr lang="es-ES_tradnl" baseline="0" dirty="0"/>
              <a:t>Mono: Si A es mejor que B entonces en una </a:t>
            </a:r>
            <a:r>
              <a:rPr lang="es-ES_tradnl" baseline="0" dirty="0" err="1"/>
              <a:t>loteria</a:t>
            </a:r>
            <a:r>
              <a:rPr lang="es-ES_tradnl" baseline="0" dirty="0"/>
              <a:t>, tienes </a:t>
            </a:r>
            <a:r>
              <a:rPr lang="es-ES_tradnl" baseline="0"/>
              <a:t>que preferir mas A que B </a:t>
            </a:r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6D8E5-AE8C-CE41-AFD3-3FDAAF60B460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727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22/01/2019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22/01/2019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22/01/2019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22/01/2019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352330" y="1716664"/>
            <a:ext cx="5070157" cy="1102519"/>
          </a:xfrm>
        </p:spPr>
        <p:txBody>
          <a:bodyPr/>
          <a:lstStyle/>
          <a:p>
            <a:r>
              <a:rPr lang="es-ES" sz="4050" dirty="0">
                <a:solidFill>
                  <a:srgbClr val="C0E399"/>
                </a:solidFill>
              </a:rPr>
              <a:t>Incertidumbre y utilidades</a:t>
            </a:r>
            <a:endParaRPr lang="es-MX" sz="4050" dirty="0">
              <a:solidFill>
                <a:srgbClr val="C0E399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498973" y="5551534"/>
            <a:ext cx="4800600" cy="810090"/>
          </a:xfrm>
        </p:spPr>
        <p:txBody>
          <a:bodyPr/>
          <a:lstStyle/>
          <a:p>
            <a:r>
              <a:rPr lang="es-MX" dirty="0"/>
              <a:t>Inteligencia artificial 2</a:t>
            </a:r>
          </a:p>
        </p:txBody>
      </p:sp>
      <p:sp>
        <p:nvSpPr>
          <p:cNvPr id="4" name="2 Subtítulo"/>
          <p:cNvSpPr txBox="1">
            <a:spLocks/>
          </p:cNvSpPr>
          <p:nvPr/>
        </p:nvSpPr>
        <p:spPr>
          <a:xfrm>
            <a:off x="3449200" y="5250837"/>
            <a:ext cx="4800600" cy="8100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8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7F6334E-FF91-4093-A5DA-E48FAEAE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4926" y="3243147"/>
            <a:ext cx="3249396" cy="206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79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4E45-99A4-40DA-950F-A5C8E457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¿Qu</a:t>
            </a:r>
            <a:r>
              <a:rPr lang="es-MX" dirty="0"/>
              <a:t>é utilidades usar?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8137E9-129B-4456-98E2-45EF8F5B9182}"/>
              </a:ext>
            </a:extLst>
          </p:cNvPr>
          <p:cNvGrpSpPr/>
          <p:nvPr/>
        </p:nvGrpSpPr>
        <p:grpSpPr>
          <a:xfrm>
            <a:off x="1561170" y="2465132"/>
            <a:ext cx="6553200" cy="386864"/>
            <a:chOff x="2743200" y="2414952"/>
            <a:chExt cx="6553200" cy="386864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6AD70068-E5F1-4642-B354-06906CCE41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AF639E4B-8EB9-4555-B0AD-E5171427C5D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750133A9-F8EC-4C63-972C-A0731B1767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53BB3824-BEE6-4413-8955-1AC7EC23AC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cxnSp>
        <p:nvCxnSpPr>
          <p:cNvPr id="9" name="AutoShape 43">
            <a:extLst>
              <a:ext uri="{FF2B5EF4-FFF2-40B4-BE49-F238E27FC236}">
                <a16:creationId xmlns:a16="http://schemas.microsoft.com/office/drawing/2014/main" id="{48EAFF6F-7258-4956-9C8A-D0CFFC1E42EC}"/>
              </a:ext>
            </a:extLst>
          </p:cNvPr>
          <p:cNvCxnSpPr>
            <a:cxnSpLocks noChangeShapeType="1"/>
            <a:stCxn id="27" idx="4"/>
            <a:endCxn id="11" idx="0"/>
          </p:cNvCxnSpPr>
          <p:nvPr/>
        </p:nvCxnSpPr>
        <p:spPr bwMode="auto">
          <a:xfrm rot="16200000" flipH="1">
            <a:off x="1823107" y="284576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3A1F9DA-0F5D-460E-BF2A-062A93DB4FEB}"/>
              </a:ext>
            </a:extLst>
          </p:cNvPr>
          <p:cNvSpPr/>
          <p:nvPr/>
        </p:nvSpPr>
        <p:spPr bwMode="auto">
          <a:xfrm>
            <a:off x="1256370" y="311723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C1EF9-98BE-4DFE-A63B-A2DA2B5C9F4A}"/>
              </a:ext>
            </a:extLst>
          </p:cNvPr>
          <p:cNvSpPr/>
          <p:nvPr/>
        </p:nvSpPr>
        <p:spPr bwMode="auto">
          <a:xfrm>
            <a:off x="1789770" y="311723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2" name="AutoShape 43">
            <a:extLst>
              <a:ext uri="{FF2B5EF4-FFF2-40B4-BE49-F238E27FC236}">
                <a16:creationId xmlns:a16="http://schemas.microsoft.com/office/drawing/2014/main" id="{1A5D7A1D-2FF1-4AD3-94DE-A080FC7C4287}"/>
              </a:ext>
            </a:extLst>
          </p:cNvPr>
          <p:cNvCxnSpPr>
            <a:cxnSpLocks noChangeShapeType="1"/>
            <a:stCxn id="27" idx="4"/>
            <a:endCxn id="10" idx="0"/>
          </p:cNvCxnSpPr>
          <p:nvPr/>
        </p:nvCxnSpPr>
        <p:spPr bwMode="auto">
          <a:xfrm rot="5400000">
            <a:off x="1518308" y="283624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43">
            <a:extLst>
              <a:ext uri="{FF2B5EF4-FFF2-40B4-BE49-F238E27FC236}">
                <a16:creationId xmlns:a16="http://schemas.microsoft.com/office/drawing/2014/main" id="{21D9F162-F0C6-44EF-912F-EBD50E7DEA1E}"/>
              </a:ext>
            </a:extLst>
          </p:cNvPr>
          <p:cNvCxnSpPr>
            <a:cxnSpLocks noChangeShapeType="1"/>
            <a:stCxn id="28" idx="4"/>
            <a:endCxn id="15" idx="0"/>
          </p:cNvCxnSpPr>
          <p:nvPr/>
        </p:nvCxnSpPr>
        <p:spPr bwMode="auto">
          <a:xfrm rot="16200000" flipH="1">
            <a:off x="3518557" y="280766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300AB3-B901-45C1-ABAA-C76530539468}"/>
              </a:ext>
            </a:extLst>
          </p:cNvPr>
          <p:cNvSpPr/>
          <p:nvPr/>
        </p:nvSpPr>
        <p:spPr bwMode="auto">
          <a:xfrm>
            <a:off x="2856570" y="309818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07FE3-5A0A-4094-9598-DC1DCCA2442A}"/>
              </a:ext>
            </a:extLst>
          </p:cNvPr>
          <p:cNvSpPr/>
          <p:nvPr/>
        </p:nvSpPr>
        <p:spPr bwMode="auto">
          <a:xfrm>
            <a:off x="3542370" y="309818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6" name="AutoShape 43">
            <a:extLst>
              <a:ext uri="{FF2B5EF4-FFF2-40B4-BE49-F238E27FC236}">
                <a16:creationId xmlns:a16="http://schemas.microsoft.com/office/drawing/2014/main" id="{F57345F1-3B30-4DDF-BE70-4FA37C3789F2}"/>
              </a:ext>
            </a:extLst>
          </p:cNvPr>
          <p:cNvCxnSpPr>
            <a:cxnSpLocks noChangeShapeType="1"/>
            <a:stCxn id="28" idx="4"/>
            <a:endCxn id="14" idx="0"/>
          </p:cNvCxnSpPr>
          <p:nvPr/>
        </p:nvCxnSpPr>
        <p:spPr bwMode="auto">
          <a:xfrm rot="5400000">
            <a:off x="3175658" y="279814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43">
            <a:extLst>
              <a:ext uri="{FF2B5EF4-FFF2-40B4-BE49-F238E27FC236}">
                <a16:creationId xmlns:a16="http://schemas.microsoft.com/office/drawing/2014/main" id="{60A478CF-6556-453A-AE6F-C287F033E6C8}"/>
              </a:ext>
            </a:extLst>
          </p:cNvPr>
          <p:cNvCxnSpPr>
            <a:cxnSpLocks noChangeShapeType="1"/>
            <a:stCxn id="19" idx="3"/>
            <a:endCxn id="28" idx="0"/>
          </p:cNvCxnSpPr>
          <p:nvPr/>
        </p:nvCxnSpPr>
        <p:spPr bwMode="auto">
          <a:xfrm rot="16200000" flipH="1">
            <a:off x="2937533" y="187421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AutoShape 43">
            <a:extLst>
              <a:ext uri="{FF2B5EF4-FFF2-40B4-BE49-F238E27FC236}">
                <a16:creationId xmlns:a16="http://schemas.microsoft.com/office/drawing/2014/main" id="{E1A80EBD-C696-40E3-A1C5-CB8DBE9F3007}"/>
              </a:ext>
            </a:extLst>
          </p:cNvPr>
          <p:cNvCxnSpPr>
            <a:cxnSpLocks noChangeShapeType="1"/>
            <a:stCxn id="19" idx="3"/>
            <a:endCxn id="27" idx="0"/>
          </p:cNvCxnSpPr>
          <p:nvPr/>
        </p:nvCxnSpPr>
        <p:spPr bwMode="auto">
          <a:xfrm rot="5400000">
            <a:off x="2089808" y="189326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Isosceles Triangle 32">
            <a:extLst>
              <a:ext uri="{FF2B5EF4-FFF2-40B4-BE49-F238E27FC236}">
                <a16:creationId xmlns:a16="http://schemas.microsoft.com/office/drawing/2014/main" id="{B4E5FDF9-6428-463A-98F7-47551F727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9370" y="180278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ight Arrow 54">
            <a:extLst>
              <a:ext uri="{FF2B5EF4-FFF2-40B4-BE49-F238E27FC236}">
                <a16:creationId xmlns:a16="http://schemas.microsoft.com/office/drawing/2014/main" id="{F8FA90BC-01F6-4F2A-8950-ACEDE7627BD2}"/>
              </a:ext>
            </a:extLst>
          </p:cNvPr>
          <p:cNvSpPr/>
          <p:nvPr/>
        </p:nvSpPr>
        <p:spPr>
          <a:xfrm>
            <a:off x="4609170" y="302198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1" name="AutoShape 43">
            <a:extLst>
              <a:ext uri="{FF2B5EF4-FFF2-40B4-BE49-F238E27FC236}">
                <a16:creationId xmlns:a16="http://schemas.microsoft.com/office/drawing/2014/main" id="{AE24C316-C6D9-4602-AEF5-F26E4B2453C9}"/>
              </a:ext>
            </a:extLst>
          </p:cNvPr>
          <p:cNvCxnSpPr>
            <a:cxnSpLocks noChangeShapeType="1"/>
            <a:stCxn id="29" idx="4"/>
            <a:endCxn id="23" idx="0"/>
          </p:cNvCxnSpPr>
          <p:nvPr/>
        </p:nvCxnSpPr>
        <p:spPr bwMode="auto">
          <a:xfrm rot="16200000" flipH="1">
            <a:off x="6242707" y="284576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7932896-9E7C-4189-8499-56F9A90947AF}"/>
              </a:ext>
            </a:extLst>
          </p:cNvPr>
          <p:cNvSpPr/>
          <p:nvPr/>
        </p:nvSpPr>
        <p:spPr bwMode="auto">
          <a:xfrm>
            <a:off x="5675970" y="311723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DD0C18-F296-4C91-956E-79C38080A603}"/>
              </a:ext>
            </a:extLst>
          </p:cNvPr>
          <p:cNvSpPr/>
          <p:nvPr/>
        </p:nvSpPr>
        <p:spPr bwMode="auto">
          <a:xfrm>
            <a:off x="6209370" y="311723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24" name="AutoShape 43">
            <a:extLst>
              <a:ext uri="{FF2B5EF4-FFF2-40B4-BE49-F238E27FC236}">
                <a16:creationId xmlns:a16="http://schemas.microsoft.com/office/drawing/2014/main" id="{36221CCA-72CF-4332-B407-8357C825171A}"/>
              </a:ext>
            </a:extLst>
          </p:cNvPr>
          <p:cNvCxnSpPr>
            <a:cxnSpLocks noChangeShapeType="1"/>
            <a:stCxn id="29" idx="4"/>
            <a:endCxn id="22" idx="0"/>
          </p:cNvCxnSpPr>
          <p:nvPr/>
        </p:nvCxnSpPr>
        <p:spPr bwMode="auto">
          <a:xfrm rot="5400000">
            <a:off x="5937908" y="283624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43">
            <a:extLst>
              <a:ext uri="{FF2B5EF4-FFF2-40B4-BE49-F238E27FC236}">
                <a16:creationId xmlns:a16="http://schemas.microsoft.com/office/drawing/2014/main" id="{CE6E024A-A13F-4EC6-82BF-9C5F25B11813}"/>
              </a:ext>
            </a:extLst>
          </p:cNvPr>
          <p:cNvCxnSpPr>
            <a:cxnSpLocks noChangeShapeType="1"/>
            <a:stCxn id="30" idx="4"/>
            <a:endCxn id="32" idx="0"/>
          </p:cNvCxnSpPr>
          <p:nvPr/>
        </p:nvCxnSpPr>
        <p:spPr bwMode="auto">
          <a:xfrm rot="16200000" flipH="1">
            <a:off x="7938157" y="280766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E3C1E39-12B5-40B3-9168-F9D261997602}"/>
              </a:ext>
            </a:extLst>
          </p:cNvPr>
          <p:cNvGrpSpPr/>
          <p:nvPr/>
        </p:nvGrpSpPr>
        <p:grpSpPr>
          <a:xfrm>
            <a:off x="1580220" y="2412380"/>
            <a:ext cx="6534150" cy="457200"/>
            <a:chOff x="2762250" y="2362200"/>
            <a:chExt cx="6534150" cy="457200"/>
          </a:xfrm>
        </p:grpSpPr>
        <p:sp>
          <p:nvSpPr>
            <p:cNvPr id="27" name="Oval 39">
              <a:extLst>
                <a:ext uri="{FF2B5EF4-FFF2-40B4-BE49-F238E27FC236}">
                  <a16:creationId xmlns:a16="http://schemas.microsoft.com/office/drawing/2014/main" id="{B4B49DE2-368E-4854-8FAE-9498F6191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44F0836B-20C5-41E8-8045-FD098E754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39">
              <a:extLst>
                <a:ext uri="{FF2B5EF4-FFF2-40B4-BE49-F238E27FC236}">
                  <a16:creationId xmlns:a16="http://schemas.microsoft.com/office/drawing/2014/main" id="{E4740826-090B-4C5A-9760-A6CA344EA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39">
              <a:extLst>
                <a:ext uri="{FF2B5EF4-FFF2-40B4-BE49-F238E27FC236}">
                  <a16:creationId xmlns:a16="http://schemas.microsoft.com/office/drawing/2014/main" id="{4853B6C0-4FEC-4FE6-89F1-112D3CD9E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6F92DCB-6456-479C-A1AC-132CCE2F28D5}"/>
              </a:ext>
            </a:extLst>
          </p:cNvPr>
          <p:cNvSpPr/>
          <p:nvPr/>
        </p:nvSpPr>
        <p:spPr bwMode="auto">
          <a:xfrm>
            <a:off x="7276170" y="309818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59EEAB-F545-4D57-B9F5-E7C8A56FC48F}"/>
              </a:ext>
            </a:extLst>
          </p:cNvPr>
          <p:cNvSpPr/>
          <p:nvPr/>
        </p:nvSpPr>
        <p:spPr bwMode="auto">
          <a:xfrm>
            <a:off x="7961970" y="309818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33" name="AutoShape 43">
            <a:extLst>
              <a:ext uri="{FF2B5EF4-FFF2-40B4-BE49-F238E27FC236}">
                <a16:creationId xmlns:a16="http://schemas.microsoft.com/office/drawing/2014/main" id="{66FEB840-36DF-4A32-A353-238C47AE196A}"/>
              </a:ext>
            </a:extLst>
          </p:cNvPr>
          <p:cNvCxnSpPr>
            <a:cxnSpLocks noChangeShapeType="1"/>
            <a:stCxn id="30" idx="4"/>
            <a:endCxn id="31" idx="0"/>
          </p:cNvCxnSpPr>
          <p:nvPr/>
        </p:nvCxnSpPr>
        <p:spPr bwMode="auto">
          <a:xfrm rot="5400000">
            <a:off x="7595258" y="279814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4" name="AutoShape 43">
            <a:extLst>
              <a:ext uri="{FF2B5EF4-FFF2-40B4-BE49-F238E27FC236}">
                <a16:creationId xmlns:a16="http://schemas.microsoft.com/office/drawing/2014/main" id="{947532D3-B9CB-4079-9A72-43E801B448E6}"/>
              </a:ext>
            </a:extLst>
          </p:cNvPr>
          <p:cNvCxnSpPr>
            <a:cxnSpLocks noChangeShapeType="1"/>
            <a:stCxn id="36" idx="3"/>
            <a:endCxn id="30" idx="0"/>
          </p:cNvCxnSpPr>
          <p:nvPr/>
        </p:nvCxnSpPr>
        <p:spPr bwMode="auto">
          <a:xfrm rot="16200000" flipH="1">
            <a:off x="7357132" y="187421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5" name="AutoShape 43">
            <a:extLst>
              <a:ext uri="{FF2B5EF4-FFF2-40B4-BE49-F238E27FC236}">
                <a16:creationId xmlns:a16="http://schemas.microsoft.com/office/drawing/2014/main" id="{E9FFDEBE-EA20-48C6-BF34-33060C739104}"/>
              </a:ext>
            </a:extLst>
          </p:cNvPr>
          <p:cNvCxnSpPr>
            <a:cxnSpLocks noChangeShapeType="1"/>
            <a:stCxn id="36" idx="3"/>
            <a:endCxn id="29" idx="0"/>
          </p:cNvCxnSpPr>
          <p:nvPr/>
        </p:nvCxnSpPr>
        <p:spPr bwMode="auto">
          <a:xfrm rot="5400000">
            <a:off x="6509408" y="189326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Isosceles Triangle 72">
            <a:extLst>
              <a:ext uri="{FF2B5EF4-FFF2-40B4-BE49-F238E27FC236}">
                <a16:creationId xmlns:a16="http://schemas.microsoft.com/office/drawing/2014/main" id="{623C783E-5214-45A8-B5AE-4D3429DB6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8970" y="180278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F4020-7843-40C6-8306-5E40EE60574B}"/>
              </a:ext>
            </a:extLst>
          </p:cNvPr>
          <p:cNvSpPr txBox="1"/>
          <p:nvPr/>
        </p:nvSpPr>
        <p:spPr>
          <a:xfrm>
            <a:off x="1561169" y="3986561"/>
            <a:ext cx="6934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Para el peor caso con </a:t>
            </a:r>
            <a:r>
              <a:rPr lang="es-MX" dirty="0" err="1"/>
              <a:t>minimax</a:t>
            </a:r>
            <a:r>
              <a:rPr lang="es-MX" dirty="0"/>
              <a:t>, la escala de las estimaciones no importan.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Solamente queremos mejores estados para tener evaluaciones más altas (tener bien el orden)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0EC15A-1DB5-460D-8C65-A15F3480CE5E}"/>
              </a:ext>
            </a:extLst>
          </p:cNvPr>
          <p:cNvSpPr txBox="1"/>
          <p:nvPr/>
        </p:nvSpPr>
        <p:spPr>
          <a:xfrm>
            <a:off x="1652587" y="5571904"/>
            <a:ext cx="583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Para el caso promedio de </a:t>
            </a:r>
            <a:r>
              <a:rPr lang="es-MX" dirty="0" err="1"/>
              <a:t>expectimax</a:t>
            </a:r>
            <a:r>
              <a:rPr lang="es-MX" dirty="0"/>
              <a:t>, ¡necesitamos que las magnitudes sean significativas!</a:t>
            </a:r>
          </a:p>
        </p:txBody>
      </p:sp>
    </p:spTree>
    <p:extLst>
      <p:ext uri="{BB962C8B-B14F-4D97-AF65-F5344CB8AC3E}">
        <p14:creationId xmlns:p14="http://schemas.microsoft.com/office/powerpoint/2010/main" val="61223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Recordatorio: Probabilidad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1730" y="5373216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7823" y="3023666"/>
            <a:ext cx="1247054" cy="11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572" y="1754814"/>
            <a:ext cx="1151700" cy="119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060" y="4357319"/>
            <a:ext cx="1165622" cy="132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1439652" y="1785417"/>
            <a:ext cx="5070620" cy="354687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s-ES_tradnl" sz="1500" dirty="0">
                <a:solidFill>
                  <a:schemeClr val="tx1"/>
                </a:solidFill>
              </a:rPr>
              <a:t>Una</a:t>
            </a:r>
            <a:r>
              <a:rPr lang="es-ES_tradnl" sz="1500" dirty="0"/>
              <a:t> </a:t>
            </a:r>
            <a:r>
              <a:rPr lang="es-ES_tradnl" sz="1500" dirty="0">
                <a:solidFill>
                  <a:srgbClr val="CC0000"/>
                </a:solidFill>
              </a:rPr>
              <a:t>variable aleatoria</a:t>
            </a:r>
            <a:r>
              <a:rPr lang="es-ES_tradnl" sz="1500" dirty="0"/>
              <a:t> </a:t>
            </a:r>
            <a:r>
              <a:rPr lang="es-ES_tradnl" sz="1500" dirty="0">
                <a:solidFill>
                  <a:schemeClr val="tx1"/>
                </a:solidFill>
              </a:rPr>
              <a:t>representa un evento cuyo resultado es desconocido</a:t>
            </a:r>
          </a:p>
          <a:p>
            <a:pPr>
              <a:lnSpc>
                <a:spcPct val="80000"/>
              </a:lnSpc>
            </a:pPr>
            <a:r>
              <a:rPr lang="es-ES_tradnl" sz="1500" dirty="0">
                <a:solidFill>
                  <a:schemeClr val="tx1"/>
                </a:solidFill>
              </a:rPr>
              <a:t>Una</a:t>
            </a:r>
            <a:r>
              <a:rPr lang="es-ES_tradnl" sz="1500" dirty="0"/>
              <a:t> </a:t>
            </a:r>
            <a:r>
              <a:rPr lang="es-ES_tradnl" sz="1500" dirty="0">
                <a:solidFill>
                  <a:srgbClr val="CC0000"/>
                </a:solidFill>
              </a:rPr>
              <a:t>distribución de probabilidad</a:t>
            </a:r>
            <a:r>
              <a:rPr lang="es-ES_tradnl" sz="1500" dirty="0"/>
              <a:t> </a:t>
            </a:r>
            <a:r>
              <a:rPr lang="es-ES_tradnl" sz="1500" dirty="0">
                <a:solidFill>
                  <a:schemeClr val="tx1"/>
                </a:solidFill>
              </a:rPr>
              <a:t>es una asignación de pesos a los resultados</a:t>
            </a:r>
          </a:p>
          <a:p>
            <a:pPr>
              <a:lnSpc>
                <a:spcPct val="80000"/>
              </a:lnSpc>
            </a:pPr>
            <a:endParaRPr lang="es-ES_tradnl" sz="1500" dirty="0"/>
          </a:p>
          <a:p>
            <a:pPr>
              <a:lnSpc>
                <a:spcPct val="80000"/>
              </a:lnSpc>
            </a:pPr>
            <a:r>
              <a:rPr lang="es-ES_tradnl" sz="1500" dirty="0">
                <a:solidFill>
                  <a:schemeClr val="tx1"/>
                </a:solidFill>
              </a:rPr>
              <a:t>Ejemplo: Tráfico en la autopista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Variable aleatoria: T = si hay trafico o no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Resultados: T en {nada, leve, denso}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Distribución: P(T=nada) = 0.25, P(T=leve) = 0.50, P(T=denso) = 0.25</a:t>
            </a:r>
          </a:p>
          <a:p>
            <a:pPr>
              <a:lnSpc>
                <a:spcPct val="80000"/>
              </a:lnSpc>
            </a:pPr>
            <a:endParaRPr lang="es-ES_tradnl" sz="1500" dirty="0"/>
          </a:p>
          <a:p>
            <a:pPr>
              <a:lnSpc>
                <a:spcPct val="80000"/>
              </a:lnSpc>
            </a:pPr>
            <a:r>
              <a:rPr lang="es-ES_tradnl" sz="1500" dirty="0">
                <a:solidFill>
                  <a:schemeClr val="tx1"/>
                </a:solidFill>
              </a:rPr>
              <a:t>Algunas leyes sobre la probabilidad: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Las probabilidades son siempre positivas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Las probabilidades de todas las posibilidades suman 1</a:t>
            </a:r>
          </a:p>
          <a:p>
            <a:pPr>
              <a:lnSpc>
                <a:spcPct val="80000"/>
              </a:lnSpc>
            </a:pPr>
            <a:endParaRPr lang="es-ES_tradnl" sz="1500" dirty="0"/>
          </a:p>
          <a:p>
            <a:pPr>
              <a:lnSpc>
                <a:spcPct val="80000"/>
              </a:lnSpc>
            </a:pPr>
            <a:r>
              <a:rPr lang="es-ES_tradnl" sz="1500" dirty="0">
                <a:solidFill>
                  <a:schemeClr val="tx1"/>
                </a:solidFill>
              </a:rPr>
              <a:t>Mientras obtenemos más evidencia, pueden cambiar: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P(T=denso) = 0.25, P(T=denso | hora=8am) = 0.60</a:t>
            </a:r>
          </a:p>
          <a:p>
            <a:pPr lvl="1">
              <a:lnSpc>
                <a:spcPct val="80000"/>
              </a:lnSpc>
            </a:pPr>
            <a:r>
              <a:rPr lang="es-ES_tradnl" sz="1350" dirty="0"/>
              <a:t>Hablaremos sobre métodos  para razonar y actualizar probabilidades después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46572" y="216641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46572" y="34808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0.50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572" y="487108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132234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Recordatorio: Expectativas</a:t>
            </a:r>
            <a:endParaRPr lang="es-ES_tradnl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1395840" y="1885951"/>
            <a:ext cx="66865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950" dirty="0">
                <a:solidFill>
                  <a:schemeClr val="tx1"/>
                </a:solidFill>
              </a:rPr>
              <a:t>El valor </a:t>
            </a:r>
            <a:r>
              <a:rPr lang="en-US" sz="1950" dirty="0" err="1">
                <a:solidFill>
                  <a:schemeClr val="tx1"/>
                </a:solidFill>
              </a:rPr>
              <a:t>esperado</a:t>
            </a:r>
            <a:r>
              <a:rPr lang="en-US" sz="1950" dirty="0">
                <a:solidFill>
                  <a:schemeClr val="tx1"/>
                </a:solidFill>
              </a:rPr>
              <a:t> de </a:t>
            </a:r>
            <a:r>
              <a:rPr lang="en-US" sz="1950" dirty="0" err="1">
                <a:solidFill>
                  <a:schemeClr val="tx1"/>
                </a:solidFill>
              </a:rPr>
              <a:t>una</a:t>
            </a:r>
            <a:r>
              <a:rPr lang="en-US" sz="1950" dirty="0">
                <a:solidFill>
                  <a:schemeClr val="tx1"/>
                </a:solidFill>
              </a:rPr>
              <a:t> </a:t>
            </a:r>
            <a:r>
              <a:rPr lang="en-US" sz="1950" dirty="0" err="1">
                <a:solidFill>
                  <a:schemeClr val="tx1"/>
                </a:solidFill>
              </a:rPr>
              <a:t>funci</a:t>
            </a:r>
            <a:r>
              <a:rPr lang="es-ES" sz="1950" dirty="0" err="1">
                <a:solidFill>
                  <a:schemeClr val="tx1"/>
                </a:solidFill>
              </a:rPr>
              <a:t>ón</a:t>
            </a:r>
            <a:r>
              <a:rPr lang="es-ES" sz="1950" dirty="0">
                <a:solidFill>
                  <a:schemeClr val="tx1"/>
                </a:solidFill>
              </a:rPr>
              <a:t> de una variable aleatoria es el promedio, ponderado por la distribución de probabilidad de los resultados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950" dirty="0" err="1">
                <a:solidFill>
                  <a:schemeClr val="tx1"/>
                </a:solidFill>
              </a:rPr>
              <a:t>Ejemplo</a:t>
            </a:r>
            <a:r>
              <a:rPr lang="en-US" sz="1950" dirty="0">
                <a:solidFill>
                  <a:schemeClr val="tx1"/>
                </a:solidFill>
              </a:rPr>
              <a:t>: ¿Cu</a:t>
            </a:r>
            <a:r>
              <a:rPr lang="es-ES" sz="1950" dirty="0" err="1">
                <a:solidFill>
                  <a:schemeClr val="tx1"/>
                </a:solidFill>
              </a:rPr>
              <a:t>ánto</a:t>
            </a:r>
            <a:r>
              <a:rPr lang="es-ES" sz="1950" dirty="0">
                <a:solidFill>
                  <a:schemeClr val="tx1"/>
                </a:solidFill>
              </a:rPr>
              <a:t> tiempo hasta el aeropuerto</a:t>
            </a:r>
            <a:r>
              <a:rPr lang="en-US" sz="1950" dirty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ct val="90000"/>
              </a:lnSpc>
            </a:pPr>
            <a:endParaRPr lang="en-US" sz="1500" dirty="0"/>
          </a:p>
          <a:p>
            <a:pPr lvl="2">
              <a:lnSpc>
                <a:spcPct val="90000"/>
              </a:lnSpc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35796" y="42708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0296" y="42708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4796" y="42708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14902" y="427088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Probabilidad</a:t>
            </a:r>
            <a:r>
              <a:rPr lang="en-US" dirty="0">
                <a:latin typeface="Calibri"/>
                <a:cs typeface="Calibri"/>
              </a:rPr>
              <a:t>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35796" y="3756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0296" y="3756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64796" y="37565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14902" y="3756533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Tiempo</a:t>
            </a:r>
            <a:r>
              <a:rPr lang="en-US" dirty="0">
                <a:latin typeface="Calibri"/>
                <a:cs typeface="Calibri"/>
              </a:rPr>
              <a:t>: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7156128" y="3863198"/>
            <a:ext cx="628650" cy="6858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0528" y="3985133"/>
            <a:ext cx="91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69878" y="4034648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84378" y="4034648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8878" y="4034648"/>
            <a:ext cx="285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27128" y="3920349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4478" y="3920349"/>
            <a:ext cx="914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alibri"/>
                <a:cs typeface="Calibri"/>
              </a:rPr>
              <a:t>+</a:t>
            </a:r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18E1F2C0-61A1-436B-B0EB-A84D555F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9345" y="779288"/>
            <a:ext cx="1730865" cy="11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>
            <a:extLst>
              <a:ext uri="{FF2B5EF4-FFF2-40B4-BE49-F238E27FC236}">
                <a16:creationId xmlns:a16="http://schemas.microsoft.com/office/drawing/2014/main" id="{3EB9CC74-E079-4A85-9BE4-CB62E2C81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715" y="4799248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5C3764A5-AB1D-43EA-A0A6-D4BC5282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9996" y="4773645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A379AFB2-13E5-4383-A0FE-0EA853768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159" y="4786193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296" y="513324"/>
            <a:ext cx="7571184" cy="857250"/>
          </a:xfrm>
        </p:spPr>
        <p:txBody>
          <a:bodyPr/>
          <a:lstStyle/>
          <a:p>
            <a:r>
              <a:rPr lang="es-ES" dirty="0"/>
              <a:t>¿Qué probabilidades uso?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23" name="Rectangle 3"/>
          <p:cNvSpPr>
            <a:spLocks noGrp="1" noChangeArrowheads="1"/>
          </p:cNvSpPr>
          <p:nvPr>
            <p:ph idx="1"/>
          </p:nvPr>
        </p:nvSpPr>
        <p:spPr>
          <a:xfrm>
            <a:off x="1356996" y="1700809"/>
            <a:ext cx="5429250" cy="339447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En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búsqueda</a:t>
            </a:r>
            <a:r>
              <a:rPr lang="en-GB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 err="1">
                <a:solidFill>
                  <a:schemeClr val="tx1"/>
                </a:solidFill>
                <a:latin typeface="Calibri"/>
                <a:cs typeface="Calibri"/>
              </a:rPr>
              <a:t>expectimax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tenemos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un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modelo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probabilístico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cómo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el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oponente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(o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ambiente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) se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comporta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en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cada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estado</a:t>
            </a:r>
          </a:p>
          <a:p>
            <a:pPr lvl="1">
              <a:lnSpc>
                <a:spcPct val="80000"/>
              </a:lnSpc>
            </a:pPr>
            <a:r>
              <a:rPr lang="en-US" sz="1500" dirty="0">
                <a:latin typeface="Calibri"/>
                <a:cs typeface="Calibri"/>
              </a:rPr>
              <a:t>El </a:t>
            </a:r>
            <a:r>
              <a:rPr lang="es-MX" sz="1500" dirty="0">
                <a:latin typeface="Calibri"/>
                <a:cs typeface="Calibri"/>
              </a:rPr>
              <a:t>modelo puede ser una </a:t>
            </a:r>
            <a:r>
              <a:rPr lang="en-US" sz="1500" dirty="0">
                <a:latin typeface="Calibri"/>
                <a:cs typeface="Calibri"/>
              </a:rPr>
              <a:t>simple </a:t>
            </a:r>
            <a:r>
              <a:rPr lang="es-MX" sz="1500" dirty="0">
                <a:latin typeface="Calibri"/>
                <a:cs typeface="Calibri"/>
              </a:rPr>
              <a:t>distribución</a:t>
            </a:r>
            <a:r>
              <a:rPr lang="es-ES" sz="1500" dirty="0">
                <a:latin typeface="Calibri"/>
                <a:cs typeface="Calibri"/>
              </a:rPr>
              <a:t> uniforme</a:t>
            </a:r>
            <a:endParaRPr lang="en-US" sz="15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s-MX" sz="1500" dirty="0">
                <a:latin typeface="Calibri"/>
                <a:cs typeface="Calibri"/>
              </a:rPr>
              <a:t>Puede ser sofisticado y requerir una gran cantidad de computo</a:t>
            </a:r>
          </a:p>
          <a:p>
            <a:pPr lvl="1">
              <a:lnSpc>
                <a:spcPct val="80000"/>
              </a:lnSpc>
            </a:pPr>
            <a:r>
              <a:rPr lang="es-MX" sz="1500" dirty="0">
                <a:latin typeface="Calibri"/>
                <a:cs typeface="Calibri"/>
              </a:rPr>
              <a:t>Tenemos un nodo de azar por cada resultado fuera de nuestro control: oponente o ambiente</a:t>
            </a:r>
          </a:p>
          <a:p>
            <a:pPr lvl="1">
              <a:lnSpc>
                <a:spcPct val="80000"/>
              </a:lnSpc>
            </a:pPr>
            <a:r>
              <a:rPr lang="es-MX" sz="1500" dirty="0">
                <a:latin typeface="Calibri"/>
                <a:cs typeface="Calibri"/>
              </a:rPr>
              <a:t>El modelo puede decir que acciones adversariales son probables!</a:t>
            </a:r>
          </a:p>
          <a:p>
            <a:pPr>
              <a:lnSpc>
                <a:spcPct val="80000"/>
              </a:lnSpc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Por ahora, asume  que cada nodo de azar mágicamente viene con probabilidades que especifican la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sz="1800" dirty="0">
                <a:solidFill>
                  <a:schemeClr val="tx1"/>
                </a:solidFill>
                <a:latin typeface="Calibri"/>
                <a:cs typeface="Calibri"/>
              </a:rPr>
              <a:t>distribución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sobre sus resultados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24" name="Group 50"/>
          <p:cNvGrpSpPr>
            <a:grpSpLocks/>
          </p:cNvGrpSpPr>
          <p:nvPr/>
        </p:nvGrpSpPr>
        <p:grpSpPr bwMode="auto">
          <a:xfrm>
            <a:off x="6669918" y="1592796"/>
            <a:ext cx="2114550" cy="2800350"/>
            <a:chOff x="3408" y="1248"/>
            <a:chExt cx="1776" cy="2352"/>
          </a:xfrm>
        </p:grpSpPr>
        <p:sp>
          <p:nvSpPr>
            <p:cNvPr id="25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cxnSp>
          <p:nvCxnSpPr>
            <p:cNvPr id="26" name="AutoShape 28"/>
            <p:cNvCxnSpPr>
              <a:cxnSpLocks noChangeShapeType="1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29"/>
            <p:cNvCxnSpPr>
              <a:cxnSpLocks noChangeShapeType="1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34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38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39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cxnSp>
          <p:nvCxnSpPr>
            <p:cNvPr id="40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1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42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pic>
          <p:nvPicPr>
            <p:cNvPr id="43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4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46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sp>
        <p:nvSpPr>
          <p:cNvPr id="47" name="Text Box 51"/>
          <p:cNvSpPr txBox="1">
            <a:spLocks noChangeArrowheads="1"/>
          </p:cNvSpPr>
          <p:nvPr/>
        </p:nvSpPr>
        <p:spPr bwMode="auto">
          <a:xfrm>
            <a:off x="5849577" y="4823216"/>
            <a:ext cx="291465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s-MX" sz="1350" i="1" dirty="0">
                <a:solidFill>
                  <a:srgbClr val="CC0000"/>
                </a:solidFill>
                <a:latin typeface="Calibri"/>
                <a:cs typeface="Calibri"/>
              </a:rPr>
              <a:t>Tener una creencia probabilística sobre las acciones de otro agente no significa que el agente está</a:t>
            </a:r>
            <a:r>
              <a:rPr lang="es-ES" sz="1350" i="1" dirty="0">
                <a:solidFill>
                  <a:srgbClr val="CC0000"/>
                </a:solidFill>
                <a:latin typeface="Calibri"/>
                <a:cs typeface="Calibri"/>
              </a:rPr>
              <a:t> lanzando monedas.</a:t>
            </a:r>
            <a:endParaRPr lang="en-US" sz="1350" i="1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65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Prueba: Probabilidades informadas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439652" y="1808821"/>
            <a:ext cx="7399548" cy="1194152"/>
          </a:xfrm>
        </p:spPr>
        <p:txBody>
          <a:bodyPr/>
          <a:lstStyle/>
          <a:p>
            <a:r>
              <a:rPr lang="es-MX" sz="1800" dirty="0">
                <a:solidFill>
                  <a:schemeClr val="tx1"/>
                </a:solidFill>
              </a:rPr>
              <a:t>Digamos</a:t>
            </a:r>
            <a:r>
              <a:rPr lang="es-ES_tradnl" sz="1800" dirty="0">
                <a:solidFill>
                  <a:schemeClr val="tx1"/>
                </a:solidFill>
              </a:rPr>
              <a:t> que </a:t>
            </a:r>
            <a:r>
              <a:rPr lang="es-MX" sz="1800" dirty="0">
                <a:solidFill>
                  <a:schemeClr val="tx1"/>
                </a:solidFill>
              </a:rPr>
              <a:t>sabes</a:t>
            </a:r>
            <a:r>
              <a:rPr lang="es-ES_tradnl" sz="1800" dirty="0">
                <a:solidFill>
                  <a:schemeClr val="tx1"/>
                </a:solidFill>
              </a:rPr>
              <a:t> que tu oponente esta corriendo un </a:t>
            </a:r>
            <a:r>
              <a:rPr lang="es-MX" sz="1800" dirty="0" err="1">
                <a:solidFill>
                  <a:schemeClr val="tx1"/>
                </a:solidFill>
              </a:rPr>
              <a:t>minimax</a:t>
            </a:r>
            <a:r>
              <a:rPr lang="es-ES_tradnl" sz="1800" dirty="0">
                <a:solidFill>
                  <a:schemeClr val="tx1"/>
                </a:solidFill>
              </a:rPr>
              <a:t> de profundidad 2, usando el resultado el 80% de las veces, y </a:t>
            </a:r>
            <a:r>
              <a:rPr lang="es-MX" sz="1800" dirty="0">
                <a:solidFill>
                  <a:schemeClr val="tx1"/>
                </a:solidFill>
              </a:rPr>
              <a:t>moviéndose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s-ES_tradnl" sz="1800" dirty="0">
                <a:solidFill>
                  <a:schemeClr val="tx1"/>
                </a:solidFill>
              </a:rPr>
              <a:t>aleatoriamente de otro modo</a:t>
            </a:r>
          </a:p>
          <a:p>
            <a:r>
              <a:rPr lang="es-ES_tradnl" sz="1800" dirty="0">
                <a:solidFill>
                  <a:schemeClr val="tx1"/>
                </a:solidFill>
              </a:rPr>
              <a:t>Pregunta: Qué árbol de búsqueda debo usar?  </a:t>
            </a:r>
          </a:p>
          <a:p>
            <a:endParaRPr lang="es-ES_tradnl" sz="1800" dirty="0"/>
          </a:p>
        </p:txBody>
      </p:sp>
      <p:sp>
        <p:nvSpPr>
          <p:cNvPr id="134" name="Cloud Callout 133"/>
          <p:cNvSpPr/>
          <p:nvPr/>
        </p:nvSpPr>
        <p:spPr>
          <a:xfrm>
            <a:off x="400050" y="3371850"/>
            <a:ext cx="1714500" cy="177165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 kern="0">
              <a:solidFill>
                <a:srgbClr val="FFFFFF"/>
              </a:solidFill>
              <a:latin typeface="Arial"/>
              <a:ea typeface=""/>
              <a:cs typeface="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685800" y="3771900"/>
            <a:ext cx="1143000" cy="707582"/>
            <a:chOff x="7620000" y="2801226"/>
            <a:chExt cx="3352800" cy="2075574"/>
          </a:xfrm>
        </p:grpSpPr>
        <p:sp>
          <p:nvSpPr>
            <p:cNvPr id="136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37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38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cxnSp>
          <p:nvCxnSpPr>
            <p:cNvPr id="139" name="AutoShape 12"/>
            <p:cNvCxnSpPr>
              <a:cxnSpLocks noChangeShapeType="1"/>
              <a:stCxn id="172" idx="3"/>
              <a:endCxn id="173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0" name="AutoShape 13"/>
            <p:cNvCxnSpPr>
              <a:cxnSpLocks noChangeShapeType="1"/>
              <a:stCxn id="172" idx="3"/>
              <a:endCxn id="174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41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42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43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cxnSp>
          <p:nvCxnSpPr>
            <p:cNvPr id="144" name="AutoShape 12"/>
            <p:cNvCxnSpPr>
              <a:cxnSpLocks noChangeShapeType="1"/>
              <a:stCxn id="181" idx="3"/>
              <a:endCxn id="182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5" name="AutoShape 13"/>
            <p:cNvCxnSpPr>
              <a:cxnSpLocks noChangeShapeType="1"/>
              <a:stCxn id="181" idx="3"/>
              <a:endCxn id="183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6" name="AutoShape 12"/>
            <p:cNvCxnSpPr>
              <a:cxnSpLocks noChangeShapeType="1"/>
              <a:endCxn id="172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7" name="AutoShape 13"/>
            <p:cNvCxnSpPr>
              <a:cxnSpLocks noChangeShapeType="1"/>
              <a:endCxn id="181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14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49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50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cxnSp>
          <p:nvCxnSpPr>
            <p:cNvPr id="151" name="AutoShape 12"/>
            <p:cNvCxnSpPr>
              <a:cxnSpLocks noChangeShapeType="1"/>
              <a:stCxn id="173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52" name="AutoShape 13"/>
            <p:cNvCxnSpPr>
              <a:cxnSpLocks noChangeShapeType="1"/>
              <a:stCxn id="173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53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54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cxnSp>
          <p:nvCxnSpPr>
            <p:cNvPr id="155" name="AutoShape 12"/>
            <p:cNvCxnSpPr>
              <a:cxnSpLocks noChangeShapeType="1"/>
              <a:stCxn id="174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56" name="AutoShape 13"/>
            <p:cNvCxnSpPr>
              <a:cxnSpLocks noChangeShapeType="1"/>
              <a:stCxn id="174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57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58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cxnSp>
          <p:nvCxnSpPr>
            <p:cNvPr id="159" name="AutoShape 12"/>
            <p:cNvCxnSpPr>
              <a:cxnSpLocks noChangeShapeType="1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0" name="AutoShape 13"/>
            <p:cNvCxnSpPr>
              <a:cxnSpLocks noChangeShapeType="1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61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sp>
          <p:nvSpPr>
            <p:cNvPr id="162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</a:endParaRPr>
            </a:p>
          </p:txBody>
        </p:sp>
        <p:cxnSp>
          <p:nvCxnSpPr>
            <p:cNvPr id="163" name="AutoShape 12"/>
            <p:cNvCxnSpPr>
              <a:cxnSpLocks noChangeShapeType="1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4" name="AutoShape 13"/>
            <p:cNvCxnSpPr>
              <a:cxnSpLocks noChangeShapeType="1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65" name="TextBox 164"/>
          <p:cNvSpPr txBox="1"/>
          <p:nvPr/>
        </p:nvSpPr>
        <p:spPr>
          <a:xfrm>
            <a:off x="2464044" y="3943350"/>
            <a:ext cx="1257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kern="0" dirty="0">
                <a:solidFill>
                  <a:srgbClr val="000000"/>
                </a:solidFill>
              </a:rPr>
              <a:t>0.1          0.9</a:t>
            </a:r>
          </a:p>
        </p:txBody>
      </p:sp>
      <p:grpSp>
        <p:nvGrpSpPr>
          <p:cNvPr id="166" name="Group 165"/>
          <p:cNvGrpSpPr/>
          <p:nvPr/>
        </p:nvGrpSpPr>
        <p:grpSpPr>
          <a:xfrm>
            <a:off x="2571750" y="3143250"/>
            <a:ext cx="1600200" cy="1714500"/>
            <a:chOff x="3429000" y="3048000"/>
            <a:chExt cx="2133600" cy="2286000"/>
          </a:xfrm>
        </p:grpSpPr>
        <p:sp>
          <p:nvSpPr>
            <p:cNvPr id="167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68" name="AutoShape 28"/>
            <p:cNvCxnSpPr>
              <a:cxnSpLocks noChangeShapeType="1"/>
              <a:stCxn id="136" idx="3"/>
              <a:endCxn id="143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9" name="AutoShape 29"/>
            <p:cNvCxnSpPr>
              <a:cxnSpLocks noChangeShapeType="1"/>
              <a:stCxn id="136" idx="3"/>
              <a:endCxn id="144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0" name="AutoShape 30"/>
            <p:cNvCxnSpPr>
              <a:cxnSpLocks noChangeShapeType="1"/>
              <a:stCxn id="143" idx="4"/>
              <a:endCxn id="150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1" name="AutoShape 31"/>
            <p:cNvCxnSpPr>
              <a:cxnSpLocks noChangeShapeType="1"/>
              <a:stCxn id="143" idx="4"/>
              <a:endCxn id="153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2" name="AutoShape 32"/>
            <p:cNvCxnSpPr>
              <a:cxnSpLocks noChangeShapeType="1"/>
              <a:stCxn id="144" idx="4"/>
              <a:endCxn id="159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73" name="AutoShape 33"/>
            <p:cNvCxnSpPr>
              <a:cxnSpLocks noChangeShapeType="1"/>
              <a:stCxn id="144" idx="4"/>
              <a:endCxn id="160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74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5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7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7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9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0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81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82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83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84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85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186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87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88" name="Content Placeholder 2"/>
          <p:cNvSpPr txBox="1">
            <a:spLocks/>
          </p:cNvSpPr>
          <p:nvPr/>
        </p:nvSpPr>
        <p:spPr bwMode="auto">
          <a:xfrm>
            <a:off x="4457700" y="3050958"/>
            <a:ext cx="4438650" cy="273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s-ES_tradnl" kern="0" dirty="0">
                <a:solidFill>
                  <a:schemeClr val="accent2"/>
                </a:solidFill>
                <a:latin typeface="Calibri" pitchFamily="34" charset="0"/>
              </a:rPr>
              <a:t>Respuesta: </a:t>
            </a:r>
            <a:r>
              <a:rPr lang="es-ES_tradnl" kern="0" dirty="0" err="1">
                <a:solidFill>
                  <a:schemeClr val="accent2"/>
                </a:solidFill>
                <a:latin typeface="Calibri" pitchFamily="34" charset="0"/>
              </a:rPr>
              <a:t>Expectimax</a:t>
            </a:r>
            <a:r>
              <a:rPr lang="es-ES_tradnl" kern="0" dirty="0">
                <a:solidFill>
                  <a:schemeClr val="accent2"/>
                </a:solidFill>
                <a:latin typeface="Calibri" pitchFamily="34" charset="0"/>
              </a:rPr>
              <a:t>!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s-ES_tradnl" sz="1500" kern="0" dirty="0">
                <a:latin typeface="Calibri" pitchFamily="34" charset="0"/>
              </a:rPr>
              <a:t>Para determinar las probabilidades de CADA nodo de azar, debes ejecutar una simulación de tu oponente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s-ES_tradnl" sz="1500" kern="0" dirty="0">
                <a:latin typeface="Calibri" pitchFamily="34" charset="0"/>
              </a:rPr>
              <a:t>Este tipo de cosas se vuelven muy lento muy rápido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s-ES_tradnl" sz="1500" kern="0" dirty="0">
                <a:latin typeface="Calibri" pitchFamily="34" charset="0"/>
              </a:rPr>
              <a:t>Peor si tienes que simular a tu oponente </a:t>
            </a:r>
            <a:r>
              <a:rPr lang="es-MX" sz="1500" kern="0" dirty="0">
                <a:latin typeface="Calibri" pitchFamily="34" charset="0"/>
              </a:rPr>
              <a:t>simulándote</a:t>
            </a:r>
            <a:r>
              <a:rPr lang="en-GB" sz="1500" kern="0" dirty="0">
                <a:latin typeface="Calibri" pitchFamily="34" charset="0"/>
              </a:rPr>
              <a:t> </a:t>
            </a:r>
            <a:r>
              <a:rPr lang="es-ES_tradnl" sz="1500" kern="0" dirty="0">
                <a:latin typeface="Calibri" pitchFamily="34" charset="0"/>
              </a:rPr>
              <a:t>a ti…</a:t>
            </a:r>
          </a:p>
          <a:p>
            <a:pPr marL="600062" lvl="1" indent="-257162">
              <a:spcBef>
                <a:spcPct val="20000"/>
              </a:spcBef>
              <a:buFont typeface="Wingdings" pitchFamily="2" charset="2"/>
              <a:buChar char="§"/>
            </a:pPr>
            <a:r>
              <a:rPr lang="es-ES_tradnl" sz="1500" kern="0" dirty="0">
                <a:latin typeface="Calibri" pitchFamily="34" charset="0"/>
              </a:rPr>
              <a:t>… excepto para </a:t>
            </a:r>
            <a:r>
              <a:rPr lang="es-ES_tradnl" sz="1500" kern="0" dirty="0" err="1">
                <a:latin typeface="Calibri" pitchFamily="34" charset="0"/>
              </a:rPr>
              <a:t>minimax</a:t>
            </a:r>
            <a:r>
              <a:rPr lang="es-ES_tradnl" sz="1500" kern="0" dirty="0">
                <a:latin typeface="Calibri" pitchFamily="34" charset="0"/>
              </a:rPr>
              <a:t>, que tiene la bella propiedad de que todo se colapsa en un árbol</a:t>
            </a:r>
          </a:p>
        </p:txBody>
      </p:sp>
    </p:spTree>
    <p:extLst>
      <p:ext uri="{BB962C8B-B14F-4D97-AF65-F5344CB8AC3E}">
        <p14:creationId xmlns:p14="http://schemas.microsoft.com/office/powerpoint/2010/main" val="127834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Los peligros del optimismo y el pesimismo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928" y="2634177"/>
            <a:ext cx="3533114" cy="278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9207" y="2750154"/>
            <a:ext cx="3242977" cy="241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20992" y="1903452"/>
            <a:ext cx="3829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alibri" pitchFamily="34" charset="0"/>
              </a:rPr>
              <a:t>Optimismo peligroso</a:t>
            </a:r>
          </a:p>
          <a:p>
            <a:pPr algn="ctr"/>
            <a:r>
              <a:rPr lang="es-MX" sz="1350" dirty="0">
                <a:latin typeface="Calibri" pitchFamily="34" charset="0"/>
              </a:rPr>
              <a:t>Asumir azar cuando el mundo es adverso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430" y="1903452"/>
            <a:ext cx="3829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alibri" pitchFamily="34" charset="0"/>
              </a:rPr>
              <a:t>Pesimismo peligroso</a:t>
            </a:r>
          </a:p>
          <a:p>
            <a:pPr algn="ctr"/>
            <a:r>
              <a:rPr lang="es-MX" sz="1350" dirty="0">
                <a:latin typeface="Calibri" pitchFamily="34" charset="0"/>
              </a:rPr>
              <a:t>Asumir un peor-caso que no es probable</a:t>
            </a:r>
          </a:p>
        </p:txBody>
      </p:sp>
    </p:spTree>
    <p:extLst>
      <p:ext uri="{BB962C8B-B14F-4D97-AF65-F5344CB8AC3E}">
        <p14:creationId xmlns:p14="http://schemas.microsoft.com/office/powerpoint/2010/main" val="15512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Asumir vs realidad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9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6953" y="1766478"/>
            <a:ext cx="24669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624489"/>
              </p:ext>
            </p:extLst>
          </p:nvPr>
        </p:nvGraphicFramePr>
        <p:xfrm>
          <a:off x="4496898" y="1880778"/>
          <a:ext cx="4286250" cy="23241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650"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noProof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Fantasma</a:t>
                      </a:r>
                      <a:r>
                        <a:rPr lang="es-MX" sz="1000" b="0" baseline="0" noProof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Adversario</a:t>
                      </a:r>
                      <a:endParaRPr lang="es-MX" sz="1000" b="0" noProof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b="0" noProof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Fantasma</a:t>
                      </a:r>
                      <a:r>
                        <a:rPr lang="es-MX" sz="1000" b="0" baseline="0" noProof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aleatorio</a:t>
                      </a:r>
                      <a:endParaRPr lang="es-MX" sz="1000" b="0" noProof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>
                          <a:latin typeface="Calibri"/>
                          <a:cs typeface="Calibri"/>
                        </a:rPr>
                        <a:t>Minimax Pacman</a:t>
                      </a:r>
                    </a:p>
                  </a:txBody>
                  <a:tcPr marL="68580" marR="68580" marT="34290" marB="3429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>
                          <a:latin typeface="Calibri"/>
                          <a:cs typeface="Calibri"/>
                        </a:rPr>
                        <a:t>Ganados 5/5</a:t>
                      </a:r>
                    </a:p>
                    <a:p>
                      <a:pPr algn="ctr"/>
                      <a:endParaRPr lang="es-MX" sz="800" noProof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s-MX" sz="1000" noProof="0">
                          <a:latin typeface="Calibri"/>
                          <a:cs typeface="Calibri"/>
                        </a:rPr>
                        <a:t>Score prom</a:t>
                      </a:r>
                      <a:r>
                        <a:rPr lang="es-MX" sz="1000" baseline="0" noProof="0">
                          <a:latin typeface="Calibri"/>
                          <a:cs typeface="Calibri"/>
                        </a:rPr>
                        <a:t>: 483</a:t>
                      </a:r>
                      <a:endParaRPr lang="es-MX" sz="1000" noProof="0"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>
                          <a:latin typeface="Calibri"/>
                          <a:cs typeface="Calibri"/>
                        </a:rPr>
                        <a:t>Ganados 5/5</a:t>
                      </a:r>
                    </a:p>
                    <a:p>
                      <a:pPr algn="ctr"/>
                      <a:endParaRPr lang="es-MX" sz="800" noProof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s-MX" sz="1000" noProof="0">
                          <a:latin typeface="Calibri"/>
                          <a:cs typeface="Calibri"/>
                        </a:rPr>
                        <a:t>Score prom</a:t>
                      </a:r>
                      <a:r>
                        <a:rPr lang="es-MX" sz="1000" baseline="0" noProof="0">
                          <a:latin typeface="Calibri"/>
                          <a:cs typeface="Calibri"/>
                        </a:rPr>
                        <a:t>: 493</a:t>
                      </a:r>
                      <a:endParaRPr lang="es-MX" sz="1000" noProof="0"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s-MX" sz="1000" noProof="0" dirty="0">
                          <a:latin typeface="Calibri"/>
                          <a:cs typeface="Calibri"/>
                        </a:rPr>
                        <a:t> Pacman</a:t>
                      </a:r>
                    </a:p>
                  </a:txBody>
                  <a:tcPr marL="68580" marR="68580" marT="34290" marB="34290"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>
                          <a:latin typeface="Calibri"/>
                          <a:cs typeface="Calibri"/>
                        </a:rPr>
                        <a:t>Ganados 1/5</a:t>
                      </a:r>
                    </a:p>
                    <a:p>
                      <a:pPr algn="ctr"/>
                      <a:endParaRPr lang="es-MX" sz="800" noProof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s-MX" sz="1000" baseline="0" noProof="0">
                          <a:latin typeface="Calibri"/>
                          <a:cs typeface="Calibri"/>
                        </a:rPr>
                        <a:t>Score prom: -303</a:t>
                      </a:r>
                      <a:endParaRPr lang="es-MX" sz="1000" noProof="0"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000" noProof="0" dirty="0">
                          <a:latin typeface="Calibri"/>
                          <a:cs typeface="Calibri"/>
                        </a:rPr>
                        <a:t>Ganados 5/5</a:t>
                      </a:r>
                    </a:p>
                    <a:p>
                      <a:pPr algn="ctr"/>
                      <a:endParaRPr lang="es-MX" sz="800" noProof="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s-MX" sz="1000" noProof="0" dirty="0">
                          <a:latin typeface="Calibri"/>
                          <a:cs typeface="Calibri"/>
                        </a:rPr>
                        <a:t>Score</a:t>
                      </a:r>
                      <a:r>
                        <a:rPr lang="es-MX" sz="1000" baseline="0" noProof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s-MX" sz="1000" baseline="0" noProof="0" dirty="0" err="1">
                          <a:latin typeface="Calibri"/>
                          <a:cs typeface="Calibri"/>
                        </a:rPr>
                        <a:t>prom</a:t>
                      </a:r>
                      <a:r>
                        <a:rPr lang="es-MX" sz="1000" baseline="0" noProof="0" dirty="0">
                          <a:latin typeface="Calibri"/>
                          <a:cs typeface="Calibri"/>
                        </a:rPr>
                        <a:t>: 503</a:t>
                      </a:r>
                      <a:endParaRPr lang="es-MX" sz="1000" noProof="0" dirty="0">
                        <a:latin typeface="Calibri"/>
                        <a:cs typeface="Calibri"/>
                      </a:endParaRPr>
                    </a:p>
                  </a:txBody>
                  <a:tcPr marL="68580" marR="68580" marT="34290" marB="3429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6"/>
          <p:cNvSpPr txBox="1">
            <a:spLocks noChangeArrowheads="1"/>
          </p:cNvSpPr>
          <p:nvPr/>
        </p:nvSpPr>
        <p:spPr bwMode="auto">
          <a:xfrm>
            <a:off x="6562299" y="4281078"/>
            <a:ext cx="2185342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dirty="0" err="1">
                <a:latin typeface="Calibri" pitchFamily="34" charset="0"/>
              </a:rPr>
              <a:t>Resultados</a:t>
            </a:r>
            <a:r>
              <a:rPr lang="en-US" sz="1350" dirty="0">
                <a:latin typeface="Calibri" pitchFamily="34" charset="0"/>
              </a:rPr>
              <a:t> de </a:t>
            </a:r>
            <a:r>
              <a:rPr lang="en-US" sz="1350" dirty="0" err="1">
                <a:latin typeface="Calibri" pitchFamily="34" charset="0"/>
              </a:rPr>
              <a:t>jugar</a:t>
            </a:r>
            <a:r>
              <a:rPr lang="en-US" sz="1350" dirty="0">
                <a:latin typeface="Calibri" pitchFamily="34" charset="0"/>
              </a:rPr>
              <a:t> 5 </a:t>
            </a:r>
            <a:r>
              <a:rPr lang="en-US" sz="1350" dirty="0" err="1">
                <a:latin typeface="Calibri" pitchFamily="34" charset="0"/>
              </a:rPr>
              <a:t>juegos</a:t>
            </a:r>
            <a:endParaRPr lang="en-US" sz="1350" dirty="0">
              <a:latin typeface="Calibri" pitchFamily="34" charset="0"/>
            </a:endParaRPr>
          </a:p>
        </p:txBody>
      </p:sp>
      <p:sp>
        <p:nvSpPr>
          <p:cNvPr id="14" name="TextBox 7"/>
          <p:cNvSpPr txBox="1">
            <a:spLocks noChangeArrowheads="1"/>
          </p:cNvSpPr>
          <p:nvPr/>
        </p:nvSpPr>
        <p:spPr bwMode="auto">
          <a:xfrm>
            <a:off x="1476183" y="4725145"/>
            <a:ext cx="6969087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MX" sz="1350" dirty="0">
                <a:latin typeface="Calibri" pitchFamily="34" charset="0"/>
              </a:rPr>
              <a:t>Pacman usa una búsqueda de </a:t>
            </a:r>
            <a:r>
              <a:rPr lang="es-ES" sz="1350" dirty="0">
                <a:latin typeface="Calibri" pitchFamily="34" charset="0"/>
              </a:rPr>
              <a:t>profundidad 4 </a:t>
            </a:r>
            <a:r>
              <a:rPr lang="en-US" sz="1350" dirty="0">
                <a:latin typeface="Calibri" pitchFamily="34" charset="0"/>
              </a:rPr>
              <a:t>con </a:t>
            </a:r>
            <a:r>
              <a:rPr lang="es-MX" sz="1350" dirty="0">
                <a:latin typeface="Calibri" pitchFamily="34" charset="0"/>
              </a:rPr>
              <a:t>una</a:t>
            </a:r>
            <a:r>
              <a:rPr lang="en-US" sz="1350" dirty="0">
                <a:latin typeface="Calibri" pitchFamily="34" charset="0"/>
              </a:rPr>
              <a:t> </a:t>
            </a:r>
            <a:r>
              <a:rPr lang="es-MX" sz="1350" dirty="0">
                <a:latin typeface="Calibri" pitchFamily="34" charset="0"/>
              </a:rPr>
              <a:t>función</a:t>
            </a:r>
            <a:r>
              <a:rPr lang="es-ES" sz="1350" dirty="0">
                <a:latin typeface="Calibri" pitchFamily="34" charset="0"/>
              </a:rPr>
              <a:t> de evaluación que evita problemas</a:t>
            </a:r>
          </a:p>
          <a:p>
            <a:r>
              <a:rPr lang="es-ES" sz="1350" dirty="0">
                <a:latin typeface="Calibri" pitchFamily="34" charset="0"/>
              </a:rPr>
              <a:t>El fantasma usa búsqueda profundidad-2 con una función de evaluación que busca a Pacman</a:t>
            </a:r>
            <a:endParaRPr lang="en-US" sz="135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7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D315-7967-495A-AF19-80FB6407C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Expectimax</a:t>
            </a:r>
            <a:r>
              <a:rPr lang="es-MX" dirty="0"/>
              <a:t> y fantasma aleatorio</a:t>
            </a:r>
          </a:p>
        </p:txBody>
      </p:sp>
      <p:pic>
        <p:nvPicPr>
          <p:cNvPr id="4" name="World Assumptions -- Random Ghost Expectimax Pacman">
            <a:hlinkClick r:id="" action="ppaction://media"/>
            <a:extLst>
              <a:ext uri="{FF2B5EF4-FFF2-40B4-BE49-F238E27FC236}">
                <a16:creationId xmlns:a16="http://schemas.microsoft.com/office/drawing/2014/main" id="{45FECA90-B4D0-4371-B756-F00CBD71E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0334" y="1837241"/>
            <a:ext cx="627062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7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49AB-6A4B-471B-BCD0-8BDCDE5E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Pacman</a:t>
            </a:r>
            <a:r>
              <a:rPr lang="es-MX" dirty="0"/>
              <a:t> con </a:t>
            </a:r>
            <a:r>
              <a:rPr lang="es-MX" dirty="0" err="1"/>
              <a:t>Minimax</a:t>
            </a:r>
            <a:r>
              <a:rPr lang="es-MX" dirty="0"/>
              <a:t> y fantasma aleatorio</a:t>
            </a:r>
          </a:p>
        </p:txBody>
      </p:sp>
      <p:pic>
        <p:nvPicPr>
          <p:cNvPr id="4" name="World Assumptions -- Random Ghost Minimax Pacman">
            <a:hlinkClick r:id="" action="ppaction://media"/>
            <a:extLst>
              <a:ext uri="{FF2B5EF4-FFF2-40B4-BE49-F238E27FC236}">
                <a16:creationId xmlns:a16="http://schemas.microsoft.com/office/drawing/2014/main" id="{B685A741-7957-4C1D-80E9-5ADCD9F34C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0582" y="1324283"/>
            <a:ext cx="7149315" cy="446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7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39472-7A13-4B90-83E4-BABB316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Pacman</a:t>
            </a:r>
            <a:r>
              <a:rPr lang="es-MX" dirty="0"/>
              <a:t> </a:t>
            </a:r>
            <a:r>
              <a:rPr lang="es-MX" dirty="0" err="1"/>
              <a:t>minimax</a:t>
            </a:r>
            <a:r>
              <a:rPr lang="es-MX" dirty="0"/>
              <a:t> vs fantasma </a:t>
            </a:r>
            <a:r>
              <a:rPr lang="es-MX" dirty="0" err="1"/>
              <a:t>minimax</a:t>
            </a:r>
            <a:endParaRPr lang="es-MX" dirty="0"/>
          </a:p>
        </p:txBody>
      </p:sp>
      <p:pic>
        <p:nvPicPr>
          <p:cNvPr id="4" name="World Assumptions -- Adversarial Ghost Minimax Pacman">
            <a:hlinkClick r:id="" action="ppaction://media"/>
            <a:extLst>
              <a:ext uri="{FF2B5EF4-FFF2-40B4-BE49-F238E27FC236}">
                <a16:creationId xmlns:a16="http://schemas.microsoft.com/office/drawing/2014/main" id="{65595D1C-ED2B-4324-BDE0-ADBED64C7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611" y="1363314"/>
            <a:ext cx="627062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inciertos y azar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1663" y="2116013"/>
            <a:ext cx="4050450" cy="28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0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ABAA-D247-4B5A-8063-729BBC3B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err="1"/>
              <a:t>Pacman</a:t>
            </a:r>
            <a:r>
              <a:rPr lang="es-MX" dirty="0"/>
              <a:t> </a:t>
            </a:r>
            <a:r>
              <a:rPr lang="es-MX" dirty="0" err="1"/>
              <a:t>Expectimax</a:t>
            </a:r>
            <a:r>
              <a:rPr lang="es-MX" dirty="0"/>
              <a:t> vs fantasma adversario</a:t>
            </a:r>
          </a:p>
        </p:txBody>
      </p:sp>
      <p:pic>
        <p:nvPicPr>
          <p:cNvPr id="4" name="World Assumptions -- Adversarial Ghost Expectimax Pacman">
            <a:hlinkClick r:id="" action="ppaction://media"/>
            <a:extLst>
              <a:ext uri="{FF2B5EF4-FFF2-40B4-BE49-F238E27FC236}">
                <a16:creationId xmlns:a16="http://schemas.microsoft.com/office/drawing/2014/main" id="{BFCE546A-58B4-4899-B19E-AB99DB36A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9362" y="1998933"/>
            <a:ext cx="6270625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6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158F63F1-4922-44D7-8CE9-B2F9CA30F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1209" y="3587595"/>
            <a:ext cx="2106931" cy="20836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3158970"/>
            <a:ext cx="7571184" cy="857250"/>
          </a:xfrm>
        </p:spPr>
        <p:txBody>
          <a:bodyPr/>
          <a:lstStyle/>
          <a:p>
            <a:r>
              <a:rPr lang="es-ES_tradnl" dirty="0"/>
              <a:t>Otros tipos de juegos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99630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capa mixta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2057401"/>
            <a:ext cx="3760514" cy="3394472"/>
          </a:xfrm>
        </p:spPr>
        <p:txBody>
          <a:bodyPr>
            <a:normAutofit/>
          </a:bodyPr>
          <a:lstStyle/>
          <a:p>
            <a:r>
              <a:rPr lang="es-ES_tradnl" dirty="0">
                <a:solidFill>
                  <a:schemeClr val="tx1"/>
                </a:solidFill>
              </a:rPr>
              <a:t>Ejemplo: </a:t>
            </a:r>
            <a:r>
              <a:rPr lang="es-ES_tradnl" dirty="0" err="1">
                <a:solidFill>
                  <a:schemeClr val="tx1"/>
                </a:solidFill>
              </a:rPr>
              <a:t>Backgammon</a:t>
            </a:r>
            <a:endParaRPr lang="es-ES_tradnl" dirty="0">
              <a:solidFill>
                <a:schemeClr val="tx1"/>
              </a:solidFill>
            </a:endParaRPr>
          </a:p>
          <a:p>
            <a:r>
              <a:rPr lang="es-ES_tradnl" dirty="0" err="1">
                <a:solidFill>
                  <a:schemeClr val="tx1"/>
                </a:solidFill>
              </a:rPr>
              <a:t>Expecti-minimax</a:t>
            </a:r>
            <a:endParaRPr lang="es-ES_tradnl" dirty="0">
              <a:solidFill>
                <a:schemeClr val="tx1"/>
              </a:solidFill>
            </a:endParaRPr>
          </a:p>
          <a:p>
            <a:pPr lvl="1"/>
            <a:r>
              <a:rPr lang="es-ES_tradnl" dirty="0">
                <a:solidFill>
                  <a:schemeClr val="tx1"/>
                </a:solidFill>
              </a:rPr>
              <a:t>El ambiente es un “agente aleatorio” extra que mueve después </a:t>
            </a:r>
            <a:r>
              <a:rPr lang="es-ES" dirty="0">
                <a:solidFill>
                  <a:schemeClr val="tx1"/>
                </a:solidFill>
              </a:rPr>
              <a:t>de cada agente min/</a:t>
            </a:r>
            <a:r>
              <a:rPr lang="es-ES" dirty="0" err="1">
                <a:solidFill>
                  <a:schemeClr val="tx1"/>
                </a:solidFill>
              </a:rPr>
              <a:t>max</a:t>
            </a:r>
            <a:endParaRPr lang="es-ES" dirty="0">
              <a:solidFill>
                <a:schemeClr val="tx1"/>
              </a:solidFill>
            </a:endParaRPr>
          </a:p>
          <a:p>
            <a:pPr lvl="1"/>
            <a:r>
              <a:rPr lang="es-ES" dirty="0">
                <a:solidFill>
                  <a:schemeClr val="tx1"/>
                </a:solidFill>
              </a:rPr>
              <a:t>Cada nodo computa la apropiada combinación de sus hijos</a:t>
            </a:r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4649" y="1771650"/>
            <a:ext cx="784215" cy="775097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8150" y="3340217"/>
            <a:ext cx="696663" cy="774070"/>
          </a:xfrm>
          <a:prstGeom prst="rect">
            <a:avLst/>
          </a:prstGeom>
          <a:noFill/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2907" y="2550876"/>
            <a:ext cx="681986" cy="763825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5314950" y="2057400"/>
            <a:ext cx="2286000" cy="2514600"/>
            <a:chOff x="7315200" y="1539240"/>
            <a:chExt cx="2133600" cy="2346960"/>
          </a:xfrm>
        </p:grpSpPr>
        <p:sp>
          <p:nvSpPr>
            <p:cNvPr id="9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10" name="AutoShape 28"/>
            <p:cNvCxnSpPr>
              <a:cxnSpLocks noChangeShapeType="1"/>
              <a:stCxn id="18" idx="3"/>
              <a:endCxn id="25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" name="AutoShape 29"/>
            <p:cNvCxnSpPr>
              <a:cxnSpLocks noChangeShapeType="1"/>
              <a:stCxn id="18" idx="3"/>
              <a:endCxn id="26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AutoShape 30"/>
            <p:cNvCxnSpPr>
              <a:cxnSpLocks noChangeShapeType="1"/>
              <a:stCxn id="25" idx="4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31"/>
            <p:cNvCxnSpPr>
              <a:cxnSpLocks noChangeShapeType="1"/>
              <a:stCxn id="25" idx="4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2"/>
            <p:cNvCxnSpPr>
              <a:cxnSpLocks noChangeShapeType="1"/>
              <a:stCxn id="26" idx="4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33"/>
            <p:cNvCxnSpPr>
              <a:cxnSpLocks noChangeShapeType="1"/>
              <a:stCxn id="26" idx="4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6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7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8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9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0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1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22" name="AutoShape 32"/>
            <p:cNvCxnSpPr>
              <a:cxnSpLocks noChangeShapeType="1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33"/>
            <p:cNvCxnSpPr>
              <a:cxnSpLocks noChangeShapeType="1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4" name="AutoShape 32"/>
            <p:cNvCxnSpPr>
              <a:cxnSpLocks noChangeShapeType="1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5" name="AutoShape 33"/>
            <p:cNvCxnSpPr>
              <a:cxnSpLocks noChangeShapeType="1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6" name="AutoShape 32"/>
            <p:cNvCxnSpPr>
              <a:cxnSpLocks noChangeShapeType="1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7" name="AutoShape 33"/>
            <p:cNvCxnSpPr>
              <a:cxnSpLocks noChangeShapeType="1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32"/>
            <p:cNvCxnSpPr>
              <a:cxnSpLocks noChangeShapeType="1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33"/>
            <p:cNvCxnSpPr>
              <a:cxnSpLocks noChangeShapeType="1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30" name="TextBox 29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31" name="Picture 2" descr="http://upload.wikimedia.org/wikipedia/commons/3/30/Backgammon_lg.jpg">
            <a:extLst>
              <a:ext uri="{FF2B5EF4-FFF2-40B4-BE49-F238E27FC236}">
                <a16:creationId xmlns:a16="http://schemas.microsoft.com/office/drawing/2014/main" id="{24C89612-BC42-40AE-A2A0-9EDEFF44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0450" y="4711170"/>
            <a:ext cx="2487930" cy="16586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3071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Utilidades </a:t>
            </a:r>
            <a:r>
              <a:rPr lang="es-ES_tradnl" dirty="0" err="1"/>
              <a:t>multiagente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0750" y="1753744"/>
            <a:ext cx="4416665" cy="3394472"/>
          </a:xfrm>
        </p:spPr>
        <p:txBody>
          <a:bodyPr>
            <a:normAutofit/>
          </a:bodyPr>
          <a:lstStyle/>
          <a:p>
            <a:r>
              <a:rPr lang="es-ES_tradnl" sz="1350" dirty="0">
                <a:solidFill>
                  <a:schemeClr val="tx1"/>
                </a:solidFill>
              </a:rPr>
              <a:t>¿qué pasa si el juego no es suma-cero, o tiene m</a:t>
            </a:r>
            <a:r>
              <a:rPr lang="es-ES" sz="1350" dirty="0" err="1">
                <a:solidFill>
                  <a:schemeClr val="tx1"/>
                </a:solidFill>
              </a:rPr>
              <a:t>últiples</a:t>
            </a:r>
            <a:r>
              <a:rPr lang="es-ES" sz="1350" dirty="0">
                <a:solidFill>
                  <a:schemeClr val="tx1"/>
                </a:solidFill>
              </a:rPr>
              <a:t> jugadores?</a:t>
            </a:r>
          </a:p>
          <a:p>
            <a:endParaRPr lang="es-ES" sz="1350" dirty="0">
              <a:solidFill>
                <a:schemeClr val="tx1"/>
              </a:solidFill>
            </a:endParaRPr>
          </a:p>
          <a:p>
            <a:r>
              <a:rPr lang="es-ES" sz="1350" dirty="0">
                <a:solidFill>
                  <a:schemeClr val="tx1"/>
                </a:solidFill>
              </a:rPr>
              <a:t>Generalización de </a:t>
            </a:r>
            <a:r>
              <a:rPr lang="es-ES" sz="1350" dirty="0" err="1">
                <a:solidFill>
                  <a:schemeClr val="tx1"/>
                </a:solidFill>
              </a:rPr>
              <a:t>minimax</a:t>
            </a:r>
            <a:r>
              <a:rPr lang="es-ES" sz="1350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s-ES" sz="1200" dirty="0"/>
              <a:t>Los terminales tienen </a:t>
            </a:r>
            <a:r>
              <a:rPr lang="es-ES" sz="1200" dirty="0" err="1">
                <a:solidFill>
                  <a:srgbClr val="FF0000"/>
                </a:solidFill>
              </a:rPr>
              <a:t>tuplas</a:t>
            </a:r>
            <a:r>
              <a:rPr lang="es-ES" sz="1200" dirty="0">
                <a:solidFill>
                  <a:srgbClr val="FF0000"/>
                </a:solidFill>
              </a:rPr>
              <a:t> </a:t>
            </a:r>
            <a:r>
              <a:rPr lang="es-ES" sz="1200" dirty="0"/>
              <a:t>de utilidad</a:t>
            </a:r>
          </a:p>
          <a:p>
            <a:pPr lvl="1"/>
            <a:r>
              <a:rPr lang="es-ES" sz="1200" dirty="0"/>
              <a:t>Los valores de los nodos también son una </a:t>
            </a:r>
            <a:r>
              <a:rPr lang="es-ES" sz="1200" dirty="0" err="1"/>
              <a:t>tupla</a:t>
            </a:r>
            <a:endParaRPr lang="es-ES" sz="1200" dirty="0"/>
          </a:p>
          <a:p>
            <a:pPr lvl="1"/>
            <a:r>
              <a:rPr lang="es-ES" sz="1200" dirty="0"/>
              <a:t>Cada agente maximiza su propio componente</a:t>
            </a:r>
          </a:p>
          <a:p>
            <a:pPr lvl="1"/>
            <a:r>
              <a:rPr lang="es-ES" sz="1200" dirty="0"/>
              <a:t>Puede crear cooperación y competición dinámica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39952" y="2996952"/>
            <a:ext cx="4489698" cy="2442558"/>
            <a:chOff x="3200400" y="2057400"/>
            <a:chExt cx="5638800" cy="3463241"/>
          </a:xfrm>
        </p:grpSpPr>
        <p:sp>
          <p:nvSpPr>
            <p:cNvPr id="5" name="Text Box 25"/>
            <p:cNvSpPr txBox="1">
              <a:spLocks noChangeArrowheads="1"/>
            </p:cNvSpPr>
            <p:nvPr/>
          </p:nvSpPr>
          <p:spPr bwMode="auto">
            <a:xfrm>
              <a:off x="3200400" y="4800599"/>
              <a:ext cx="609600" cy="7200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6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7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sz="1350" dirty="0">
                  <a:latin typeface="Calibri"/>
                  <a:cs typeface="Calibri"/>
                </a:rPr>
                <a:t>,</a:t>
              </a:r>
              <a:r>
                <a:rPr lang="en-US" sz="135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sz="1350" dirty="0">
                  <a:latin typeface="Calibri"/>
                  <a:cs typeface="Calibri"/>
                </a:rPr>
                <a:t>,</a:t>
              </a:r>
              <a:r>
                <a:rPr lang="en-US" sz="1350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8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9" name="Text Box 29"/>
            <p:cNvSpPr txBox="1">
              <a:spLocks noChangeArrowheads="1"/>
            </p:cNvSpPr>
            <p:nvPr/>
          </p:nvSpPr>
          <p:spPr bwMode="auto">
            <a:xfrm>
              <a:off x="6096001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0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1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2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7200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 sz="1350">
                  <a:latin typeface="Calibri"/>
                  <a:cs typeface="Calibri"/>
                </a:rPr>
                <a:t>,</a:t>
              </a:r>
              <a:r>
                <a:rPr lang="en-US" sz="1350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3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4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5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6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7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9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0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1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2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3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4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1344" y="1735839"/>
            <a:ext cx="2591166" cy="153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104" y="3763493"/>
            <a:ext cx="2743200" cy="175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</p:spTree>
    <p:extLst>
      <p:ext uri="{BB962C8B-B14F-4D97-AF65-F5344CB8AC3E}">
        <p14:creationId xmlns:p14="http://schemas.microsoft.com/office/powerpoint/2010/main" val="33975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Utilidades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4318" y="2113288"/>
            <a:ext cx="4745736" cy="3282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</p:spTree>
    <p:extLst>
      <p:ext uri="{BB962C8B-B14F-4D97-AF65-F5344CB8AC3E}">
        <p14:creationId xmlns:p14="http://schemas.microsoft.com/office/powerpoint/2010/main" val="3198631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Utilidad m</a:t>
            </a:r>
            <a:r>
              <a:rPr lang="es-ES" dirty="0" err="1"/>
              <a:t>áxima</a:t>
            </a:r>
            <a:r>
              <a:rPr lang="es-ES" dirty="0"/>
              <a:t> esperada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2057401"/>
            <a:ext cx="5032902" cy="3394472"/>
          </a:xfrm>
        </p:spPr>
        <p:txBody>
          <a:bodyPr>
            <a:normAutofit/>
          </a:bodyPr>
          <a:lstStyle/>
          <a:p>
            <a:r>
              <a:rPr lang="es-ES_tradnl" sz="1650" dirty="0">
                <a:solidFill>
                  <a:schemeClr val="tx1"/>
                </a:solidFill>
              </a:rPr>
              <a:t>¿Por </a:t>
            </a:r>
            <a:r>
              <a:rPr lang="es-MX" sz="1650" dirty="0">
                <a:solidFill>
                  <a:schemeClr val="tx1"/>
                </a:solidFill>
              </a:rPr>
              <a:t>qué</a:t>
            </a:r>
            <a:r>
              <a:rPr lang="es-ES" sz="1650" dirty="0">
                <a:solidFill>
                  <a:schemeClr val="tx1"/>
                </a:solidFill>
              </a:rPr>
              <a:t> deberíamos promediar? ¿Por qué no </a:t>
            </a:r>
            <a:r>
              <a:rPr lang="es-ES" sz="1650" dirty="0" err="1">
                <a:solidFill>
                  <a:schemeClr val="tx1"/>
                </a:solidFill>
              </a:rPr>
              <a:t>minimax</a:t>
            </a:r>
            <a:r>
              <a:rPr lang="es-ES" sz="1650" dirty="0">
                <a:solidFill>
                  <a:schemeClr val="tx1"/>
                </a:solidFill>
              </a:rPr>
              <a:t>?</a:t>
            </a:r>
          </a:p>
          <a:p>
            <a:endParaRPr lang="es-ES" sz="1650" dirty="0">
              <a:solidFill>
                <a:schemeClr val="tx1"/>
              </a:solidFill>
            </a:endParaRPr>
          </a:p>
          <a:p>
            <a:r>
              <a:rPr lang="es-ES" sz="1650" dirty="0">
                <a:solidFill>
                  <a:schemeClr val="tx1"/>
                </a:solidFill>
              </a:rPr>
              <a:t>Principio de la máxima utilidad esperada</a:t>
            </a:r>
          </a:p>
          <a:p>
            <a:pPr lvl="1"/>
            <a:r>
              <a:rPr lang="es-ES" sz="1350" dirty="0"/>
              <a:t>Un agente racional debe escoger la acción que maximiza su utilidad esperada, dado su conocimiento</a:t>
            </a:r>
          </a:p>
          <a:p>
            <a:pPr lvl="1"/>
            <a:endParaRPr lang="es-ES" sz="1350" dirty="0"/>
          </a:p>
          <a:p>
            <a:r>
              <a:rPr lang="es-ES" sz="1650" dirty="0">
                <a:solidFill>
                  <a:schemeClr val="tx1"/>
                </a:solidFill>
              </a:rPr>
              <a:t>Preguntas:</a:t>
            </a:r>
          </a:p>
          <a:p>
            <a:pPr lvl="1"/>
            <a:r>
              <a:rPr lang="es-ES" sz="1350" dirty="0"/>
              <a:t>¿De dónde vienen las utilidades?</a:t>
            </a:r>
          </a:p>
          <a:p>
            <a:pPr lvl="1"/>
            <a:r>
              <a:rPr lang="es-ES" sz="1350" dirty="0"/>
              <a:t>¿Cómo sabemos que estas utilidades siquiera existen?</a:t>
            </a:r>
          </a:p>
          <a:p>
            <a:pPr lvl="1"/>
            <a:r>
              <a:rPr lang="es-ES" sz="1350" dirty="0"/>
              <a:t>¿Cómo sabemos que promediarlas tiene sentido?</a:t>
            </a:r>
          </a:p>
          <a:p>
            <a:pPr lvl="1"/>
            <a:r>
              <a:rPr lang="es-ES" sz="1350" dirty="0"/>
              <a:t>¿qué pasa si nuestro comportamiento (preferencias) no puede ser descrito por utilidades?</a:t>
            </a:r>
          </a:p>
          <a:p>
            <a:endParaRPr lang="es-ES" sz="1650" dirty="0">
              <a:solidFill>
                <a:schemeClr val="tx1"/>
              </a:solidFill>
            </a:endParaRPr>
          </a:p>
          <a:p>
            <a:endParaRPr lang="es-ES_tradnl" sz="165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209" y="2410590"/>
            <a:ext cx="2778347" cy="20731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Utilidades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549" y="1700808"/>
            <a:ext cx="3970888" cy="3780420"/>
          </a:xfrm>
        </p:spPr>
        <p:txBody>
          <a:bodyPr>
            <a:normAutofit/>
          </a:bodyPr>
          <a:lstStyle/>
          <a:p>
            <a:r>
              <a:rPr lang="es-ES_tradnl" sz="1500" dirty="0">
                <a:solidFill>
                  <a:srgbClr val="FF0000"/>
                </a:solidFill>
              </a:rPr>
              <a:t>Las utilidades son funciones de resultados (estados del mundo) a </a:t>
            </a:r>
            <a:r>
              <a:rPr lang="es-MX" sz="1500" dirty="0">
                <a:solidFill>
                  <a:srgbClr val="FF0000"/>
                </a:solidFill>
              </a:rPr>
              <a:t>números </a:t>
            </a:r>
            <a:r>
              <a:rPr lang="es-ES" sz="1500" dirty="0">
                <a:solidFill>
                  <a:srgbClr val="FF0000"/>
                </a:solidFill>
              </a:rPr>
              <a:t>reales que describen las preferencias de los agentes</a:t>
            </a:r>
            <a:r>
              <a:rPr lang="es-ES_tradnl" sz="1500" dirty="0">
                <a:solidFill>
                  <a:srgbClr val="FF0000"/>
                </a:solidFill>
              </a:rPr>
              <a:t> </a:t>
            </a:r>
          </a:p>
          <a:p>
            <a:endParaRPr lang="es-ES_tradnl" sz="1500" dirty="0">
              <a:solidFill>
                <a:schemeClr val="tx1"/>
              </a:solidFill>
            </a:endParaRPr>
          </a:p>
          <a:p>
            <a:r>
              <a:rPr lang="es-ES_tradnl" sz="1500" dirty="0">
                <a:solidFill>
                  <a:schemeClr val="tx1"/>
                </a:solidFill>
              </a:rPr>
              <a:t>¿De </a:t>
            </a:r>
            <a:r>
              <a:rPr lang="es-MX" sz="1500" dirty="0">
                <a:solidFill>
                  <a:schemeClr val="tx1"/>
                </a:solidFill>
              </a:rPr>
              <a:t>dónde</a:t>
            </a:r>
            <a:r>
              <a:rPr lang="en-GB" sz="1500" dirty="0">
                <a:solidFill>
                  <a:schemeClr val="tx1"/>
                </a:solidFill>
              </a:rPr>
              <a:t> </a:t>
            </a:r>
            <a:r>
              <a:rPr lang="es-ES" sz="1500" dirty="0">
                <a:solidFill>
                  <a:schemeClr val="tx1"/>
                </a:solidFill>
              </a:rPr>
              <a:t>vienen las utilidades?</a:t>
            </a:r>
          </a:p>
          <a:p>
            <a:pPr lvl="1"/>
            <a:r>
              <a:rPr lang="es-ES" sz="1200" dirty="0"/>
              <a:t>En un juego puede ser simplemente (+1,-1)</a:t>
            </a:r>
          </a:p>
          <a:p>
            <a:pPr lvl="1"/>
            <a:r>
              <a:rPr lang="es-ES" sz="1200" dirty="0"/>
              <a:t>Resumen las metas del agente</a:t>
            </a:r>
          </a:p>
          <a:p>
            <a:pPr lvl="1"/>
            <a:r>
              <a:rPr lang="es-ES" sz="1200" dirty="0"/>
              <a:t>Teorema: cualquier preferencia racional puede ser resumida en una función de utilidad</a:t>
            </a:r>
          </a:p>
          <a:p>
            <a:endParaRPr lang="es-ES" sz="1500" dirty="0">
              <a:solidFill>
                <a:schemeClr val="tx1"/>
              </a:solidFill>
            </a:endParaRPr>
          </a:p>
          <a:p>
            <a:r>
              <a:rPr lang="es-ES" sz="1500" dirty="0">
                <a:solidFill>
                  <a:schemeClr val="tx1"/>
                </a:solidFill>
              </a:rPr>
              <a:t>Cableamos las utilidades y dejamos que el comportamiento surja</a:t>
            </a:r>
          </a:p>
          <a:p>
            <a:pPr lvl="1"/>
            <a:r>
              <a:rPr lang="es-ES" sz="1200" dirty="0"/>
              <a:t>¿Por qué no dejamos al agente escoger sus utilidades?</a:t>
            </a:r>
          </a:p>
          <a:p>
            <a:pPr lvl="1"/>
            <a:r>
              <a:rPr lang="es-ES" sz="1200" dirty="0"/>
              <a:t>¿Por qué no despreciamos comportamientos?</a:t>
            </a:r>
          </a:p>
          <a:p>
            <a:pPr lvl="1"/>
            <a:endParaRPr lang="es-ES_tradnl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7444" y="2286000"/>
            <a:ext cx="1085036" cy="1600200"/>
          </a:xfrm>
          <a:prstGeom prst="rect">
            <a:avLst/>
          </a:prstGeom>
          <a:noFill/>
        </p:spPr>
      </p:pic>
      <p:pic>
        <p:nvPicPr>
          <p:cNvPr id="7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5292437" y="2857500"/>
            <a:ext cx="800100" cy="914400"/>
          </a:xfrm>
          <a:prstGeom prst="rect">
            <a:avLst/>
          </a:prstGeom>
          <a:noFill/>
        </p:spPr>
      </p:pic>
      <p:pic>
        <p:nvPicPr>
          <p:cNvPr id="8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6492587" y="2457450"/>
            <a:ext cx="857250" cy="137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6367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utilidades usar?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3709896"/>
            <a:ext cx="7571184" cy="1741978"/>
          </a:xfrm>
        </p:spPr>
        <p:txBody>
          <a:bodyPr>
            <a:normAutofit lnSpcReduction="10000"/>
          </a:bodyPr>
          <a:lstStyle/>
          <a:p>
            <a:r>
              <a:rPr lang="es-ES_tradnl" sz="1650" dirty="0">
                <a:solidFill>
                  <a:schemeClr val="tx1"/>
                </a:solidFill>
              </a:rPr>
              <a:t>Para el razonamiento </a:t>
            </a:r>
            <a:r>
              <a:rPr lang="es-MX" sz="1650" dirty="0" err="1">
                <a:solidFill>
                  <a:schemeClr val="tx1"/>
                </a:solidFill>
              </a:rPr>
              <a:t>minimax</a:t>
            </a:r>
            <a:r>
              <a:rPr lang="es-ES_tradnl" sz="1650" dirty="0">
                <a:solidFill>
                  <a:schemeClr val="tx1"/>
                </a:solidFill>
              </a:rPr>
              <a:t> de peor-caso, la escala de la </a:t>
            </a:r>
            <a:r>
              <a:rPr lang="es-MX" sz="1650" dirty="0">
                <a:solidFill>
                  <a:schemeClr val="tx1"/>
                </a:solidFill>
              </a:rPr>
              <a:t>función</a:t>
            </a:r>
            <a:r>
              <a:rPr lang="en-GB" sz="1650" dirty="0">
                <a:solidFill>
                  <a:schemeClr val="tx1"/>
                </a:solidFill>
              </a:rPr>
              <a:t> </a:t>
            </a:r>
            <a:r>
              <a:rPr lang="es-ES" sz="1650" dirty="0">
                <a:solidFill>
                  <a:schemeClr val="tx1"/>
                </a:solidFill>
              </a:rPr>
              <a:t>terminal no importa</a:t>
            </a:r>
          </a:p>
          <a:p>
            <a:pPr lvl="1"/>
            <a:r>
              <a:rPr lang="es-ES" sz="1350" dirty="0"/>
              <a:t>Solo queremos que los mejores estados tengan funciones de evaluación mejores</a:t>
            </a:r>
          </a:p>
          <a:p>
            <a:pPr lvl="1"/>
            <a:r>
              <a:rPr lang="es-ES" sz="1350" dirty="0"/>
              <a:t>Llamamos a esto</a:t>
            </a:r>
            <a:r>
              <a:rPr lang="es-ES" sz="1350" dirty="0">
                <a:solidFill>
                  <a:srgbClr val="FF0000"/>
                </a:solidFill>
              </a:rPr>
              <a:t> insensibilidad a transformaciones </a:t>
            </a:r>
            <a:r>
              <a:rPr lang="es-ES" sz="1350" dirty="0" err="1">
                <a:solidFill>
                  <a:srgbClr val="FF0000"/>
                </a:solidFill>
              </a:rPr>
              <a:t>monotónicas</a:t>
            </a:r>
            <a:endParaRPr lang="es-ES" sz="1350" dirty="0">
              <a:solidFill>
                <a:srgbClr val="FF0000"/>
              </a:solidFill>
            </a:endParaRPr>
          </a:p>
          <a:p>
            <a:pPr lvl="1"/>
            <a:endParaRPr lang="es-ES" sz="1650" dirty="0">
              <a:solidFill>
                <a:srgbClr val="FF0000"/>
              </a:solidFill>
            </a:endParaRPr>
          </a:p>
          <a:p>
            <a:r>
              <a:rPr lang="es-ES_tradnl" sz="1650" dirty="0">
                <a:solidFill>
                  <a:schemeClr val="tx1"/>
                </a:solidFill>
              </a:rPr>
              <a:t>Para razonamiento </a:t>
            </a:r>
            <a:r>
              <a:rPr lang="es-MX" sz="1650" dirty="0" err="1">
                <a:solidFill>
                  <a:schemeClr val="tx1"/>
                </a:solidFill>
              </a:rPr>
              <a:t>expectimax</a:t>
            </a:r>
            <a:r>
              <a:rPr lang="es-ES_tradnl" sz="1650" dirty="0">
                <a:solidFill>
                  <a:schemeClr val="tx1"/>
                </a:solidFill>
              </a:rPr>
              <a:t> de caso-promedio, necesitamos que las cantidades sean significativas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grpSp>
        <p:nvGrpSpPr>
          <p:cNvPr id="6" name="Group 5"/>
          <p:cNvGrpSpPr/>
          <p:nvPr/>
        </p:nvGrpSpPr>
        <p:grpSpPr>
          <a:xfrm>
            <a:off x="2557704" y="2668464"/>
            <a:ext cx="4914900" cy="290148"/>
            <a:chOff x="2743200" y="2414952"/>
            <a:chExt cx="6553200" cy="386864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 pitchFamily="34" charset="0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 pitchFamily="34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 pitchFamily="34" charset="0"/>
              </a:endParaRPr>
            </a:p>
          </p:txBody>
        </p:sp>
        <p:sp>
          <p:nvSpPr>
            <p:cNvPr id="10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 pitchFamily="34" charset="0"/>
              </a:endParaRPr>
            </a:p>
          </p:txBody>
        </p:sp>
      </p:grpSp>
      <p:cxnSp>
        <p:nvCxnSpPr>
          <p:cNvPr id="11" name="AutoShape 43"/>
          <p:cNvCxnSpPr>
            <a:cxnSpLocks noChangeShapeType="1"/>
            <a:endCxn id="13" idx="0"/>
          </p:cNvCxnSpPr>
          <p:nvPr/>
        </p:nvCxnSpPr>
        <p:spPr bwMode="auto">
          <a:xfrm rot="16200000" flipH="1">
            <a:off x="2754157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2329104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729154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4" name="AutoShape 43"/>
          <p:cNvCxnSpPr>
            <a:cxnSpLocks noChangeShapeType="1"/>
            <a:endCxn id="12" idx="0"/>
          </p:cNvCxnSpPr>
          <p:nvPr/>
        </p:nvCxnSpPr>
        <p:spPr bwMode="auto">
          <a:xfrm rot="5400000">
            <a:off x="2525557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43"/>
          <p:cNvCxnSpPr>
            <a:cxnSpLocks noChangeShapeType="1"/>
            <a:endCxn id="25" idx="0"/>
          </p:cNvCxnSpPr>
          <p:nvPr/>
        </p:nvCxnSpPr>
        <p:spPr bwMode="auto">
          <a:xfrm rot="16200000" flipH="1">
            <a:off x="4025744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Rectangle 15"/>
          <p:cNvSpPr/>
          <p:nvPr/>
        </p:nvSpPr>
        <p:spPr bwMode="auto">
          <a:xfrm>
            <a:off x="3529254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043604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8" name="AutoShape 43"/>
          <p:cNvCxnSpPr>
            <a:cxnSpLocks noChangeShapeType="1"/>
            <a:endCxn id="24" idx="0"/>
          </p:cNvCxnSpPr>
          <p:nvPr/>
        </p:nvCxnSpPr>
        <p:spPr bwMode="auto">
          <a:xfrm rot="5400000">
            <a:off x="3768570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43"/>
          <p:cNvCxnSpPr>
            <a:cxnSpLocks noChangeShapeType="1"/>
          </p:cNvCxnSpPr>
          <p:nvPr/>
        </p:nvCxnSpPr>
        <p:spPr bwMode="auto">
          <a:xfrm rot="16200000" flipH="1">
            <a:off x="3589976" y="2225278"/>
            <a:ext cx="171450" cy="635794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AutoShape 43"/>
          <p:cNvCxnSpPr>
            <a:cxnSpLocks noChangeShapeType="1"/>
          </p:cNvCxnSpPr>
          <p:nvPr/>
        </p:nvCxnSpPr>
        <p:spPr bwMode="auto">
          <a:xfrm rot="5400000">
            <a:off x="2954182" y="2239567"/>
            <a:ext cx="185738" cy="6215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Isosceles Triangle 32"/>
          <p:cNvSpPr>
            <a:spLocks noChangeArrowheads="1"/>
          </p:cNvSpPr>
          <p:nvPr/>
        </p:nvSpPr>
        <p:spPr bwMode="auto">
          <a:xfrm>
            <a:off x="3186354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2" name="Right Arrow 21"/>
          <p:cNvSpPr/>
          <p:nvPr/>
        </p:nvSpPr>
        <p:spPr>
          <a:xfrm>
            <a:off x="4843704" y="3086100"/>
            <a:ext cx="457200" cy="40005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>
                <a:latin typeface="Calibri"/>
                <a:cs typeface="Calibri"/>
              </a:rPr>
              <a:t>x</a:t>
            </a:r>
            <a:r>
              <a:rPr lang="en-US" sz="1350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3" name="AutoShape 43"/>
          <p:cNvCxnSpPr>
            <a:cxnSpLocks noChangeShapeType="1"/>
          </p:cNvCxnSpPr>
          <p:nvPr/>
        </p:nvCxnSpPr>
        <p:spPr bwMode="auto">
          <a:xfrm rot="16200000" flipH="1">
            <a:off x="6068857" y="2953941"/>
            <a:ext cx="185738" cy="2214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Rectangle 23"/>
          <p:cNvSpPr/>
          <p:nvPr/>
        </p:nvSpPr>
        <p:spPr bwMode="auto">
          <a:xfrm>
            <a:off x="5643804" y="3157538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043854" y="3157538"/>
            <a:ext cx="4572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26" name="AutoShape 43"/>
          <p:cNvCxnSpPr>
            <a:cxnSpLocks noChangeShapeType="1"/>
          </p:cNvCxnSpPr>
          <p:nvPr/>
        </p:nvCxnSpPr>
        <p:spPr bwMode="auto">
          <a:xfrm rot="5400000">
            <a:off x="5840257" y="2946798"/>
            <a:ext cx="185738" cy="23574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7" name="AutoShape 43"/>
          <p:cNvCxnSpPr>
            <a:cxnSpLocks noChangeShapeType="1"/>
          </p:cNvCxnSpPr>
          <p:nvPr/>
        </p:nvCxnSpPr>
        <p:spPr bwMode="auto">
          <a:xfrm rot="16200000" flipH="1">
            <a:off x="7340444" y="2925366"/>
            <a:ext cx="185738" cy="2500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8" name="Group 27"/>
          <p:cNvGrpSpPr/>
          <p:nvPr/>
        </p:nvGrpSpPr>
        <p:grpSpPr>
          <a:xfrm>
            <a:off x="2571991" y="2628900"/>
            <a:ext cx="4900613" cy="342900"/>
            <a:chOff x="2762250" y="2362200"/>
            <a:chExt cx="6534150" cy="457200"/>
          </a:xfrm>
        </p:grpSpPr>
        <p:sp>
          <p:nvSpPr>
            <p:cNvPr id="29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1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32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6843954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7358304" y="3143250"/>
            <a:ext cx="40005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35" name="AutoShape 43"/>
          <p:cNvCxnSpPr>
            <a:cxnSpLocks noChangeShapeType="1"/>
          </p:cNvCxnSpPr>
          <p:nvPr/>
        </p:nvCxnSpPr>
        <p:spPr bwMode="auto">
          <a:xfrm rot="5400000">
            <a:off x="7083270" y="2918223"/>
            <a:ext cx="185738" cy="26431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6" name="AutoShape 43"/>
          <p:cNvCxnSpPr>
            <a:cxnSpLocks noChangeShapeType="1"/>
          </p:cNvCxnSpPr>
          <p:nvPr/>
        </p:nvCxnSpPr>
        <p:spPr bwMode="auto">
          <a:xfrm rot="16200000" flipH="1">
            <a:off x="6904676" y="2225278"/>
            <a:ext cx="171450" cy="635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7" name="AutoShape 43"/>
          <p:cNvCxnSpPr>
            <a:cxnSpLocks noChangeShapeType="1"/>
          </p:cNvCxnSpPr>
          <p:nvPr/>
        </p:nvCxnSpPr>
        <p:spPr bwMode="auto">
          <a:xfrm rot="5400000">
            <a:off x="6268882" y="2239566"/>
            <a:ext cx="185738" cy="621506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Isosceles Triangle 72"/>
          <p:cNvSpPr>
            <a:spLocks noChangeArrowheads="1"/>
          </p:cNvSpPr>
          <p:nvPr/>
        </p:nvSpPr>
        <p:spPr bwMode="auto">
          <a:xfrm>
            <a:off x="6501054" y="2171700"/>
            <a:ext cx="342900" cy="2857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036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Utilidades: resultados inciertos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8323" y="832394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460" y="3926515"/>
            <a:ext cx="1869281" cy="18692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3761" y="4148823"/>
            <a:ext cx="2061197" cy="169187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7359" y="4097964"/>
            <a:ext cx="1675091" cy="1732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osceles Triangle 13"/>
          <p:cNvSpPr/>
          <p:nvPr/>
        </p:nvSpPr>
        <p:spPr>
          <a:xfrm>
            <a:off x="4432760" y="2097714"/>
            <a:ext cx="571500" cy="40005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61110" y="2954964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375860" y="2954964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500">
              <a:latin typeface="Calibri" pitchFamily="34" charset="0"/>
            </a:endParaRPr>
          </a:p>
        </p:txBody>
      </p:sp>
      <p:cxnSp>
        <p:nvCxnSpPr>
          <p:cNvPr id="12" name="Straight Arrow Connector 11"/>
          <p:cNvCxnSpPr>
            <a:stCxn id="18" idx="3"/>
            <a:endCxn id="20" idx="0"/>
          </p:cNvCxnSpPr>
          <p:nvPr/>
        </p:nvCxnSpPr>
        <p:spPr>
          <a:xfrm>
            <a:off x="4718510" y="2497764"/>
            <a:ext cx="1885950" cy="4572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endCxn id="10" idx="0"/>
          </p:cNvCxnSpPr>
          <p:nvPr/>
        </p:nvCxnSpPr>
        <p:spPr>
          <a:xfrm flipH="1">
            <a:off x="2889710" y="2491470"/>
            <a:ext cx="1828800" cy="46349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889710" y="3412164"/>
            <a:ext cx="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604460" y="3412164"/>
            <a:ext cx="8572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4"/>
          </p:cNvCxnSpPr>
          <p:nvPr/>
        </p:nvCxnSpPr>
        <p:spPr>
          <a:xfrm flipH="1">
            <a:off x="5804360" y="3412164"/>
            <a:ext cx="800100" cy="6858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9"/>
          <p:cNvSpPr txBox="1">
            <a:spLocks noChangeArrowheads="1"/>
          </p:cNvSpPr>
          <p:nvPr/>
        </p:nvSpPr>
        <p:spPr bwMode="auto">
          <a:xfrm>
            <a:off x="3632660" y="1754814"/>
            <a:ext cx="22288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00" dirty="0" err="1">
                <a:latin typeface="Calibri" pitchFamily="34" charset="0"/>
              </a:rPr>
              <a:t>Obtener</a:t>
            </a:r>
            <a:r>
              <a:rPr lang="en-US" sz="1500" dirty="0">
                <a:latin typeface="Calibri" pitchFamily="34" charset="0"/>
              </a:rPr>
              <a:t> </a:t>
            </a:r>
            <a:r>
              <a:rPr lang="en-US" sz="1500" dirty="0" err="1">
                <a:latin typeface="Calibri" pitchFamily="34" charset="0"/>
              </a:rPr>
              <a:t>helado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18" name="TextBox 30"/>
          <p:cNvSpPr txBox="1">
            <a:spLocks noChangeArrowheads="1"/>
          </p:cNvSpPr>
          <p:nvPr/>
        </p:nvSpPr>
        <p:spPr bwMode="auto">
          <a:xfrm>
            <a:off x="2718260" y="2440614"/>
            <a:ext cx="18288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 err="1">
                <a:latin typeface="Calibri" pitchFamily="34" charset="0"/>
              </a:rPr>
              <a:t>Escoger</a:t>
            </a:r>
            <a:r>
              <a:rPr lang="en-US" sz="1500" dirty="0">
                <a:latin typeface="Calibri" pitchFamily="34" charset="0"/>
              </a:rPr>
              <a:t> </a:t>
            </a:r>
            <a:r>
              <a:rPr lang="en-US" sz="1500" dirty="0" err="1">
                <a:latin typeface="Calibri" pitchFamily="34" charset="0"/>
              </a:rPr>
              <a:t>sencillo</a:t>
            </a:r>
            <a:endParaRPr lang="en-US" sz="1500" dirty="0">
              <a:latin typeface="Calibri" pitchFamily="34" charset="0"/>
            </a:endParaRP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5861510" y="2282760"/>
            <a:ext cx="120015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 err="1">
                <a:latin typeface="Calibri" pitchFamily="34" charset="0"/>
              </a:rPr>
              <a:t>Escoger</a:t>
            </a:r>
            <a:r>
              <a:rPr lang="en-US" sz="1500" dirty="0">
                <a:latin typeface="Calibri" pitchFamily="34" charset="0"/>
              </a:rPr>
              <a:t> </a:t>
            </a:r>
            <a:r>
              <a:rPr lang="en-US" sz="1350" dirty="0" err="1">
                <a:latin typeface="Calibri" pitchFamily="34" charset="0"/>
              </a:rPr>
              <a:t>doble</a:t>
            </a:r>
            <a:endParaRPr lang="en-US" sz="1350" dirty="0">
              <a:latin typeface="Calibri" pitchFamily="34" charset="0"/>
            </a:endParaRPr>
          </a:p>
        </p:txBody>
      </p:sp>
      <p:sp>
        <p:nvSpPr>
          <p:cNvPr id="20" name="TextBox 36"/>
          <p:cNvSpPr txBox="1">
            <a:spLocks noChangeArrowheads="1"/>
          </p:cNvSpPr>
          <p:nvPr/>
        </p:nvSpPr>
        <p:spPr bwMode="auto">
          <a:xfrm>
            <a:off x="5518610" y="3526464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Oops</a:t>
            </a:r>
          </a:p>
        </p:txBody>
      </p:sp>
      <p:sp>
        <p:nvSpPr>
          <p:cNvPr id="21" name="TextBox 37"/>
          <p:cNvSpPr txBox="1">
            <a:spLocks noChangeArrowheads="1"/>
          </p:cNvSpPr>
          <p:nvPr/>
        </p:nvSpPr>
        <p:spPr bwMode="auto">
          <a:xfrm>
            <a:off x="7200140" y="3526464"/>
            <a:ext cx="8001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Whew!</a:t>
            </a:r>
          </a:p>
        </p:txBody>
      </p:sp>
    </p:spTree>
    <p:extLst>
      <p:ext uri="{BB962C8B-B14F-4D97-AF65-F5344CB8AC3E}">
        <p14:creationId xmlns:p14="http://schemas.microsoft.com/office/powerpoint/2010/main" val="40129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Preferencias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sz="1650" dirty="0">
                    <a:solidFill>
                      <a:schemeClr val="tx1"/>
                    </a:solidFill>
                  </a:rPr>
                  <a:t>Un agente debe tener preferencias entre:</a:t>
                </a:r>
              </a:p>
              <a:p>
                <a:pPr lvl="1"/>
                <a:r>
                  <a:rPr lang="es-ES_tradnl" sz="1350" dirty="0"/>
                  <a:t>Premios: A, B, etc.</a:t>
                </a:r>
              </a:p>
              <a:p>
                <a:pPr lvl="1"/>
                <a:r>
                  <a:rPr lang="es-ES_tradnl" sz="1350" dirty="0"/>
                  <a:t>Loterías: </a:t>
                </a:r>
                <a:r>
                  <a:rPr lang="es-ES" sz="1350" dirty="0"/>
                  <a:t>situaciones con premios inciertos</a:t>
                </a:r>
              </a:p>
              <a:p>
                <a:pPr marL="342900" lvl="1" indent="0">
                  <a:buNone/>
                </a:pPr>
                <a:r>
                  <a:rPr lang="es-ES" sz="1350" dirty="0"/>
                  <a:t>		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charset="0"/>
                      </a:rPr>
                      <m:t>𝐿</m:t>
                    </m:r>
                    <m:r>
                      <a:rPr lang="es-ES" i="1">
                        <a:latin typeface="Cambria Math" charset="0"/>
                      </a:rPr>
                      <m:t>=[</m:t>
                    </m:r>
                    <m:r>
                      <a:rPr lang="es-ES" i="1">
                        <a:latin typeface="Cambria Math" charset="0"/>
                      </a:rPr>
                      <m:t>𝑝</m:t>
                    </m:r>
                    <m:r>
                      <a:rPr lang="es-ES" i="1">
                        <a:latin typeface="Cambria Math" charset="0"/>
                      </a:rPr>
                      <m:t>,</m:t>
                    </m:r>
                    <m:r>
                      <a:rPr lang="es-ES" i="1">
                        <a:latin typeface="Cambria Math" charset="0"/>
                      </a:rPr>
                      <m:t>𝐴</m:t>
                    </m:r>
                    <m:r>
                      <a:rPr lang="es-ES" i="1">
                        <a:latin typeface="Cambria Math" charset="0"/>
                      </a:rPr>
                      <m:t> ;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charset="0"/>
                          </a:rPr>
                          <m:t>1−</m:t>
                        </m:r>
                        <m:r>
                          <a:rPr lang="es-ES" i="1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s-ES" i="1">
                        <a:latin typeface="Cambria Math" charset="0"/>
                      </a:rPr>
                      <m:t>, </m:t>
                    </m:r>
                    <m:r>
                      <a:rPr lang="es-ES" i="1">
                        <a:latin typeface="Cambria Math" charset="0"/>
                      </a:rPr>
                      <m:t>𝐵</m:t>
                    </m:r>
                    <m:r>
                      <a:rPr lang="es-ES" i="1">
                        <a:latin typeface="Cambria Math" charset="0"/>
                      </a:rPr>
                      <m:t>]</m:t>
                    </m:r>
                  </m:oMath>
                </a14:m>
                <a:endParaRPr lang="es-ES_tradnl" sz="1200" dirty="0"/>
              </a:p>
              <a:p>
                <a:endParaRPr lang="es-ES_tradnl" sz="1350" dirty="0">
                  <a:solidFill>
                    <a:schemeClr val="tx1"/>
                  </a:solidFill>
                </a:endParaRPr>
              </a:p>
              <a:p>
                <a:endParaRPr lang="es-ES_tradnl" sz="1350" dirty="0">
                  <a:solidFill>
                    <a:schemeClr val="tx1"/>
                  </a:solidFill>
                </a:endParaRPr>
              </a:p>
              <a:p>
                <a:endParaRPr lang="es-ES_tradnl" sz="1350" dirty="0">
                  <a:solidFill>
                    <a:schemeClr val="tx1"/>
                  </a:solidFill>
                </a:endParaRPr>
              </a:p>
              <a:p>
                <a:r>
                  <a:rPr lang="es-MX" sz="1650" dirty="0">
                    <a:solidFill>
                      <a:schemeClr val="tx1"/>
                    </a:solidFill>
                  </a:rPr>
                  <a:t>Notación</a:t>
                </a:r>
                <a:endParaRPr lang="es-ES" sz="165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s-ES" sz="1350" dirty="0"/>
                  <a:t>Preferencia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s-E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≻</m:t>
                    </m:r>
                    <m:r>
                      <a:rPr lang="es-ES" b="0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endParaRPr lang="es-ES" b="0" dirty="0">
                  <a:solidFill>
                    <a:srgbClr val="FF0000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s-ES" sz="1350" dirty="0"/>
                  <a:t>Indiferencia</a:t>
                </a:r>
                <a:r>
                  <a:rPr lang="es-E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  <m:r>
                      <a:rPr lang="es-ES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s-ES" i="1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𝐵</m:t>
                    </m:r>
                  </m:oMath>
                </a14:m>
                <a:endParaRPr lang="es-ES_tradnl" dirty="0">
                  <a:solidFill>
                    <a:srgbClr val="FF0000"/>
                  </a:solidFill>
                </a:endParaRPr>
              </a:p>
              <a:p>
                <a:pPr marL="342900" lvl="1" indent="0">
                  <a:buNone/>
                </a:pPr>
                <a:endParaRPr lang="es-ES_tradn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0" t="-96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Oval 4"/>
          <p:cNvSpPr/>
          <p:nvPr/>
        </p:nvSpPr>
        <p:spPr>
          <a:xfrm>
            <a:off x="7258050" y="4002963"/>
            <a:ext cx="342900" cy="3429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cxnSp>
        <p:nvCxnSpPr>
          <p:cNvPr id="6" name="Straight Arrow Connector 5"/>
          <p:cNvCxnSpPr>
            <a:stCxn id="13" idx="4"/>
          </p:cNvCxnSpPr>
          <p:nvPr/>
        </p:nvCxnSpPr>
        <p:spPr>
          <a:xfrm flipH="1">
            <a:off x="6858000" y="4345863"/>
            <a:ext cx="57150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29500" y="4345863"/>
            <a:ext cx="628650" cy="685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29400" y="5031663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0850" y="4403013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00800" y="3881028"/>
            <a:ext cx="2114550" cy="1600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6570222" y="3423828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  </a:t>
            </a:r>
            <a:r>
              <a:rPr lang="es-MX" sz="2100" dirty="0">
                <a:latin typeface="Calibri" pitchFamily="34" charset="0"/>
                <a:cs typeface="Times New Roman" pitchFamily="18" charset="0"/>
              </a:rPr>
              <a:t>Una lotería</a:t>
            </a:r>
            <a:endParaRPr lang="es-MX" sz="21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7750" y="3423828"/>
            <a:ext cx="1885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  <a:cs typeface="Times New Roman" pitchFamily="18" charset="0"/>
              </a:rPr>
              <a:t>Un </a:t>
            </a:r>
            <a:r>
              <a:rPr lang="es-MX" sz="2100" dirty="0">
                <a:latin typeface="Calibri" pitchFamily="34" charset="0"/>
                <a:cs typeface="Times New Roman" pitchFamily="18" charset="0"/>
              </a:rPr>
              <a:t>premio</a:t>
            </a:r>
            <a:endParaRPr lang="es-MX" sz="21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086350" y="3881028"/>
            <a:ext cx="62865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5257800" y="3995328"/>
            <a:ext cx="342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12715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Peor caso vs caso promedio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0297" y="2233191"/>
            <a:ext cx="2754283" cy="10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130" y="1959767"/>
            <a:ext cx="2719670" cy="192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04" y="1952980"/>
            <a:ext cx="2756040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4343400" y="24003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rot="10800000">
            <a:off x="3771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0800000">
            <a:off x="4914900" y="31432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486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10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00050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10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46291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9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5200650" y="4114800"/>
            <a:ext cx="285750" cy="2286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100</a:t>
            </a:r>
          </a:p>
        </p:txBody>
      </p:sp>
      <p:cxnSp>
        <p:nvCxnSpPr>
          <p:cNvPr id="18" name="AutoShape 12"/>
          <p:cNvCxnSpPr>
            <a:cxnSpLocks noChangeShapeType="1"/>
          </p:cNvCxnSpPr>
          <p:nvPr/>
        </p:nvCxnSpPr>
        <p:spPr bwMode="auto">
          <a:xfrm flipH="1">
            <a:off x="39147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3"/>
          <p:cNvCxnSpPr>
            <a:cxnSpLocks noChangeShapeType="1"/>
          </p:cNvCxnSpPr>
          <p:nvPr/>
        </p:nvCxnSpPr>
        <p:spPr bwMode="auto">
          <a:xfrm>
            <a:off x="4486275" y="2628900"/>
            <a:ext cx="571500" cy="5143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4"/>
          <p:cNvCxnSpPr>
            <a:cxnSpLocks noChangeShapeType="1"/>
          </p:cNvCxnSpPr>
          <p:nvPr/>
        </p:nvCxnSpPr>
        <p:spPr bwMode="auto">
          <a:xfrm flipH="1">
            <a:off x="3629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5"/>
          <p:cNvCxnSpPr>
            <a:cxnSpLocks noChangeShapeType="1"/>
          </p:cNvCxnSpPr>
          <p:nvPr/>
        </p:nvCxnSpPr>
        <p:spPr bwMode="auto">
          <a:xfrm>
            <a:off x="3914775" y="337185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6"/>
          <p:cNvCxnSpPr>
            <a:cxnSpLocks noChangeShapeType="1"/>
          </p:cNvCxnSpPr>
          <p:nvPr/>
        </p:nvCxnSpPr>
        <p:spPr bwMode="auto">
          <a:xfrm flipH="1">
            <a:off x="477202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17"/>
          <p:cNvCxnSpPr>
            <a:cxnSpLocks noChangeShapeType="1"/>
          </p:cNvCxnSpPr>
          <p:nvPr/>
        </p:nvCxnSpPr>
        <p:spPr bwMode="auto">
          <a:xfrm>
            <a:off x="5057775" y="337185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4645819" y="2387776"/>
            <a:ext cx="497681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50" b="1">
                <a:latin typeface="Calibri" pitchFamily="34" charset="0"/>
              </a:rPr>
              <a:t>max</a:t>
            </a:r>
          </a:p>
        </p:txBody>
      </p:sp>
      <p:sp>
        <p:nvSpPr>
          <p:cNvPr id="25" name="Text Box 19"/>
          <p:cNvSpPr txBox="1">
            <a:spLocks noChangeArrowheads="1"/>
          </p:cNvSpPr>
          <p:nvPr/>
        </p:nvSpPr>
        <p:spPr bwMode="auto">
          <a:xfrm>
            <a:off x="5257801" y="3073576"/>
            <a:ext cx="497681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50" b="1">
                <a:latin typeface="Calibri" pitchFamily="34" charset="0"/>
              </a:rPr>
              <a:t>min</a:t>
            </a:r>
          </a:p>
        </p:txBody>
      </p:sp>
      <p:sp>
        <p:nvSpPr>
          <p:cNvPr id="26" name="Oval 15"/>
          <p:cNvSpPr>
            <a:spLocks noChangeArrowheads="1"/>
          </p:cNvSpPr>
          <p:nvPr/>
        </p:nvSpPr>
        <p:spPr bwMode="auto">
          <a:xfrm>
            <a:off x="3771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27" name="Oval 16"/>
          <p:cNvSpPr>
            <a:spLocks noChangeArrowheads="1"/>
          </p:cNvSpPr>
          <p:nvPr/>
        </p:nvSpPr>
        <p:spPr bwMode="auto">
          <a:xfrm>
            <a:off x="4914900" y="31432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21296" y="4800600"/>
            <a:ext cx="78227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Calibri" pitchFamily="34" charset="0"/>
              </a:rPr>
              <a:t>Idea: </a:t>
            </a:r>
            <a:r>
              <a:rPr lang="en-US" sz="2100" dirty="0" err="1">
                <a:latin typeface="Calibri" pitchFamily="34" charset="0"/>
              </a:rPr>
              <a:t>Resultados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sz="2100" dirty="0" err="1">
                <a:latin typeface="Calibri" pitchFamily="34" charset="0"/>
              </a:rPr>
              <a:t>inciertos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sz="2100" dirty="0" err="1">
                <a:latin typeface="Calibri" pitchFamily="34" charset="0"/>
              </a:rPr>
              <a:t>controlados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sz="2100" dirty="0" err="1">
                <a:latin typeface="Calibri" pitchFamily="34" charset="0"/>
              </a:rPr>
              <a:t>por</a:t>
            </a:r>
            <a:r>
              <a:rPr lang="en-US" sz="2100" dirty="0">
                <a:latin typeface="Calibri" pitchFamily="34" charset="0"/>
              </a:rPr>
              <a:t> </a:t>
            </a:r>
            <a:r>
              <a:rPr lang="en-US" sz="2100" dirty="0" err="1">
                <a:latin typeface="Calibri" pitchFamily="34" charset="0"/>
              </a:rPr>
              <a:t>azar</a:t>
            </a:r>
            <a:r>
              <a:rPr lang="en-US" sz="2100" dirty="0">
                <a:latin typeface="Calibri" pitchFamily="34" charset="0"/>
              </a:rPr>
              <a:t>, no </a:t>
            </a:r>
            <a:r>
              <a:rPr lang="en-US" sz="2100" dirty="0" err="1">
                <a:latin typeface="Calibri" pitchFamily="34" charset="0"/>
              </a:rPr>
              <a:t>por</a:t>
            </a:r>
            <a:r>
              <a:rPr lang="en-US" sz="2100" dirty="0">
                <a:latin typeface="Calibri" pitchFamily="34" charset="0"/>
              </a:rPr>
              <a:t> un </a:t>
            </a:r>
            <a:r>
              <a:rPr lang="en-US" sz="2100" dirty="0" err="1">
                <a:latin typeface="Calibri" pitchFamily="34" charset="0"/>
              </a:rPr>
              <a:t>adversario</a:t>
            </a:r>
            <a:r>
              <a:rPr lang="en-US" sz="2100" dirty="0">
                <a:latin typeface="Calibr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948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6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A2F40-9103-41E5-9C3B-3790C731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Racionalidad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73D53-DBB0-47F3-B42D-D3FD2A43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019" y="1718303"/>
            <a:ext cx="7155366" cy="458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62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Preferencias racionales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1650" dirty="0">
                <a:solidFill>
                  <a:schemeClr val="tx1"/>
                </a:solidFill>
              </a:rPr>
              <a:t>Queremos algunas restricciones en preferencias antes de llamarlas racionales, tales como</a:t>
            </a:r>
          </a:p>
          <a:p>
            <a:endParaRPr lang="es-ES_tradnl" sz="1650" dirty="0">
              <a:solidFill>
                <a:schemeClr val="tx1"/>
              </a:solidFill>
            </a:endParaRPr>
          </a:p>
          <a:p>
            <a:endParaRPr lang="es-ES_tradnl" sz="1650" dirty="0">
              <a:solidFill>
                <a:schemeClr val="tx1"/>
              </a:solidFill>
            </a:endParaRPr>
          </a:p>
          <a:p>
            <a:endParaRPr lang="es-ES_tradnl" sz="1650" dirty="0">
              <a:solidFill>
                <a:schemeClr val="tx1"/>
              </a:solidFill>
            </a:endParaRPr>
          </a:p>
          <a:p>
            <a:endParaRPr lang="es-ES_tradnl" sz="1650" dirty="0">
              <a:solidFill>
                <a:schemeClr val="tx1"/>
              </a:solidFill>
            </a:endParaRPr>
          </a:p>
          <a:p>
            <a:r>
              <a:rPr lang="es-ES_tradnl" sz="1650" dirty="0">
                <a:solidFill>
                  <a:schemeClr val="tx1"/>
                </a:solidFill>
              </a:rPr>
              <a:t>Por ejemplo, un agente con preferencias intransitivas puedes ser obligado a entregar todo su dinero</a:t>
            </a:r>
          </a:p>
          <a:p>
            <a:pPr lvl="1"/>
            <a:r>
              <a:rPr lang="es-ES_tradnl" sz="1350" dirty="0"/>
              <a:t>Si B &gt; C, el agente </a:t>
            </a:r>
            <a:r>
              <a:rPr lang="es-MX" sz="1350" dirty="0"/>
              <a:t>pagaría </a:t>
            </a:r>
            <a:r>
              <a:rPr lang="es-ES" sz="1350" dirty="0"/>
              <a:t>(digamos) 1 peso para obtener B</a:t>
            </a:r>
          </a:p>
          <a:p>
            <a:pPr lvl="1"/>
            <a:r>
              <a:rPr lang="es-ES" sz="1350" dirty="0"/>
              <a:t>Si A &gt; B</a:t>
            </a:r>
            <a:r>
              <a:rPr lang="es-ES_tradnl" sz="1350" dirty="0"/>
              <a:t> , el agente </a:t>
            </a:r>
            <a:r>
              <a:rPr lang="es-MX" sz="1350" dirty="0"/>
              <a:t>pagaría</a:t>
            </a:r>
            <a:r>
              <a:rPr lang="es-ES" sz="1350" dirty="0"/>
              <a:t> (digamos) 1 peso para obtener A</a:t>
            </a:r>
          </a:p>
          <a:p>
            <a:pPr lvl="1"/>
            <a:r>
              <a:rPr lang="es-ES" sz="1350" dirty="0"/>
              <a:t>Si C &gt; A</a:t>
            </a:r>
            <a:r>
              <a:rPr lang="es-ES_tradnl" sz="1350" dirty="0"/>
              <a:t> , el agente </a:t>
            </a:r>
            <a:r>
              <a:rPr lang="es-MX" sz="1350" dirty="0"/>
              <a:t>pagaría </a:t>
            </a:r>
            <a:r>
              <a:rPr lang="es-ES" sz="1350" dirty="0"/>
              <a:t>(digamos) 1 peso para obtener C</a:t>
            </a:r>
            <a:endParaRPr lang="es-ES_tradnl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03748" y="2701770"/>
            <a:ext cx="5305518" cy="4572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661646" y="2791291"/>
          <a:ext cx="2743200" cy="307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1815840" imgH="203040" progId="Equation.3">
                  <p:embed/>
                </p:oleObj>
              </mc:Choice>
              <mc:Fallback>
                <p:oleObj name="Equation" r:id="rId3" imgW="1815840" imgH="20304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1646" y="2791291"/>
                        <a:ext cx="2743200" cy="3071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79712" y="2755571"/>
            <a:ext cx="271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Calibri" pitchFamily="34" charset="0"/>
              </a:rPr>
              <a:t>Axioma de Transitividad</a:t>
            </a:r>
            <a:r>
              <a:rPr lang="en-US" dirty="0">
                <a:latin typeface="Calibri" pitchFamily="34" charset="0"/>
              </a:rPr>
              <a:t>:</a:t>
            </a:r>
          </a:p>
        </p:txBody>
      </p:sp>
      <p:pic>
        <p:nvPicPr>
          <p:cNvPr id="8" name="Picture 27">
            <a:extLst>
              <a:ext uri="{FF2B5EF4-FFF2-40B4-BE49-F238E27FC236}">
                <a16:creationId xmlns:a16="http://schemas.microsoft.com/office/drawing/2014/main" id="{28CD044B-DE58-4582-9CC7-F22B7C51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529" y="4435514"/>
            <a:ext cx="2013474" cy="179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8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B0565B8F-C7AF-418F-9027-4913C801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9712" y="2083904"/>
            <a:ext cx="3143159" cy="21962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Axiomas de la racionalidad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491091" y="1693737"/>
            <a:ext cx="4433625" cy="2837520"/>
          </a:xfrm>
          <a:prstGeom prst="roundRect">
            <a:avLst>
              <a:gd name="adj" fmla="val 93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09916" y="1847317"/>
            <a:ext cx="3886200" cy="253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66254" y="1767457"/>
            <a:ext cx="118813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350" u="sng" dirty="0" err="1"/>
              <a:t>Ordenabilidad</a:t>
            </a:r>
            <a:endParaRPr lang="es-ES_tradnl" sz="135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766254" y="2229296"/>
            <a:ext cx="118813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350" u="sng" dirty="0"/>
              <a:t>Transitividad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6254" y="2696707"/>
            <a:ext cx="1188132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350" u="sng" dirty="0"/>
              <a:t>Continuidad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6254" y="3182007"/>
            <a:ext cx="1512168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350" u="sng" dirty="0"/>
              <a:t>Sustituibilidad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49916" y="3681399"/>
            <a:ext cx="1350150" cy="3000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350" u="sng" dirty="0" err="1"/>
              <a:t>Monotonicidad</a:t>
            </a:r>
            <a:endParaRPr lang="es-ES_tradnl" sz="1350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1704510" y="4736861"/>
            <a:ext cx="680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Calibri" pitchFamily="34" charset="0"/>
              </a:rPr>
              <a:t>Teorema: Preferencias racionales implican comportamiento descriptible como maximización de la utilidad esperada</a:t>
            </a:r>
          </a:p>
        </p:txBody>
      </p:sp>
    </p:spTree>
    <p:extLst>
      <p:ext uri="{BB962C8B-B14F-4D97-AF65-F5344CB8AC3E}">
        <p14:creationId xmlns:p14="http://schemas.microsoft.com/office/powerpoint/2010/main" val="122633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51AD-39FD-4EC0-8C24-CBD1D376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Principio de la 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B61B7-4738-467A-8BAC-5F39AF3B2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797749"/>
            <a:ext cx="6773593" cy="44453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UME: Utilidad Máxima Esperada</a:t>
            </a:r>
          </a:p>
          <a:p>
            <a:pPr marL="857250" lvl="1" indent="-342900"/>
            <a:r>
              <a:rPr lang="es-MX" dirty="0"/>
              <a:t>Selecciona una acción que maximiza tu utilidad máxima esperada</a:t>
            </a:r>
            <a:br>
              <a:rPr lang="es-MX" dirty="0"/>
            </a:br>
            <a:endParaRPr lang="es-MX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Teorema propuesto por </a:t>
            </a:r>
            <a:r>
              <a:rPr lang="es-MX" dirty="0" err="1"/>
              <a:t>von</a:t>
            </a:r>
            <a:r>
              <a:rPr lang="es-MX" dirty="0"/>
              <a:t> Neumann (1931) &amp; </a:t>
            </a:r>
            <a:r>
              <a:rPr lang="es-MX" dirty="0" err="1"/>
              <a:t>Morgenstern</a:t>
            </a:r>
            <a:r>
              <a:rPr lang="es-MX" dirty="0"/>
              <a:t> (1944)</a:t>
            </a:r>
          </a:p>
          <a:p>
            <a:pPr marL="857250" lvl="1" indent="-342900"/>
            <a:r>
              <a:rPr lang="es-MX" dirty="0"/>
              <a:t>Dada cualquier preferencia que satisfaga los axiomas de racionalidad, existe una función de valor real U tal que:</a:t>
            </a:r>
          </a:p>
          <a:p>
            <a:pPr marL="857250" lvl="1" indent="-342900"/>
            <a:endParaRPr lang="es-MX" dirty="0"/>
          </a:p>
        </p:txBody>
      </p:sp>
      <p:pic>
        <p:nvPicPr>
          <p:cNvPr id="4" name="Picture 4" descr="txp_fig">
            <a:extLst>
              <a:ext uri="{FF2B5EF4-FFF2-40B4-BE49-F238E27FC236}">
                <a16:creationId xmlns:a16="http://schemas.microsoft.com/office/drawing/2014/main" id="{8BA3C4CB-0853-4E53-8CB8-AE03D785E8B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7903" y="448055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5634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D14D-6C3C-4887-8B74-47EF4760B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¿Cómo determinar utilidades?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7C79A-8B5E-43CB-87F4-21C2299CEF26}"/>
              </a:ext>
            </a:extLst>
          </p:cNvPr>
          <p:cNvGrpSpPr/>
          <p:nvPr/>
        </p:nvGrpSpPr>
        <p:grpSpPr>
          <a:xfrm>
            <a:off x="1823608" y="2773680"/>
            <a:ext cx="6005649" cy="2335530"/>
            <a:chOff x="5410200" y="4191000"/>
            <a:chExt cx="5486400" cy="2133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6B63F53-7B7C-4CAC-AAC0-656C52A41D4D}"/>
                </a:ext>
              </a:extLst>
            </p:cNvPr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E2320AC-F917-4371-8021-1EC69C2949E4}"/>
                </a:ext>
              </a:extLst>
            </p:cNvPr>
            <p:cNvCxnSpPr>
              <a:stCxn id="5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6718D6-349E-4A59-BC4F-DCD2ACF1242D}"/>
                </a:ext>
              </a:extLst>
            </p:cNvPr>
            <p:cNvCxnSpPr>
              <a:stCxn id="5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16">
              <a:extLst>
                <a:ext uri="{FF2B5EF4-FFF2-40B4-BE49-F238E27FC236}">
                  <a16:creationId xmlns:a16="http://schemas.microsoft.com/office/drawing/2014/main" id="{462DDC8C-353F-4025-BA91-51A9637450A8}"/>
                </a:ext>
              </a:extLst>
            </p:cNvPr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8E6EB9-3953-4302-975B-83045A4FBFF9}"/>
              </a:ext>
            </a:extLst>
          </p:cNvPr>
          <p:cNvSpPr txBox="1"/>
          <p:nvPr/>
        </p:nvSpPr>
        <p:spPr>
          <a:xfrm>
            <a:off x="2076157" y="430405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hay </a:t>
            </a:r>
            <a:r>
              <a:rPr lang="es-MX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cambio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E6447-F8C6-4E58-8E07-262AC9B0A235}"/>
              </a:ext>
            </a:extLst>
          </p:cNvPr>
          <p:cNvSpPr txBox="1"/>
          <p:nvPr/>
        </p:nvSpPr>
        <p:spPr>
          <a:xfrm>
            <a:off x="4705057" y="433706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Muerte</a:t>
            </a:r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800" i="1" dirty="0" err="1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Instantánea</a:t>
            </a:r>
            <a:endParaRPr lang="en-US" sz="2800" i="1" dirty="0">
              <a:solidFill>
                <a:srgbClr val="C00000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4AFDD3-5B7D-431E-AE35-49795325F22E}"/>
              </a:ext>
            </a:extLst>
          </p:cNvPr>
          <p:cNvGrpSpPr/>
          <p:nvPr/>
        </p:nvGrpSpPr>
        <p:grpSpPr>
          <a:xfrm>
            <a:off x="1823608" y="1537482"/>
            <a:ext cx="2394177" cy="838200"/>
            <a:chOff x="6858000" y="3505200"/>
            <a:chExt cx="2394177" cy="838200"/>
          </a:xfrm>
        </p:grpSpPr>
        <p:sp>
          <p:nvSpPr>
            <p:cNvPr id="12" name="Rounded Rectangle 17">
              <a:extLst>
                <a:ext uri="{FF2B5EF4-FFF2-40B4-BE49-F238E27FC236}">
                  <a16:creationId xmlns:a16="http://schemas.microsoft.com/office/drawing/2014/main" id="{8FEDA73D-F417-414F-8D33-D919FDB4AE40}"/>
                </a:ext>
              </a:extLst>
            </p:cNvPr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07A3BD-5953-4601-8F64-0A9349830EB6}"/>
                </a:ext>
              </a:extLst>
            </p:cNvPr>
            <p:cNvSpPr txBox="1"/>
            <p:nvPr/>
          </p:nvSpPr>
          <p:spPr>
            <a:xfrm>
              <a:off x="6966177" y="3688882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 err="1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Pagar</a:t>
              </a:r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 1K</a:t>
              </a:r>
            </a:p>
          </p:txBody>
        </p:sp>
      </p:grpSp>
      <p:pic>
        <p:nvPicPr>
          <p:cNvPr id="14" name="Picture 4">
            <a:extLst>
              <a:ext uri="{FF2B5EF4-FFF2-40B4-BE49-F238E27FC236}">
                <a16:creationId xmlns:a16="http://schemas.microsoft.com/office/drawing/2014/main" id="{0E0A9FC9-F5A4-43A0-95BF-92602972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4887" t="41739" r="68892" b="37391"/>
          <a:stretch>
            <a:fillRect/>
          </a:stretch>
        </p:blipFill>
        <p:spPr bwMode="auto">
          <a:xfrm>
            <a:off x="4247857" y="166878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6B2EDEC-A785-43E5-B721-F9ECDE49FEAC}"/>
              </a:ext>
            </a:extLst>
          </p:cNvPr>
          <p:cNvSpPr txBox="1"/>
          <p:nvPr/>
        </p:nvSpPr>
        <p:spPr>
          <a:xfrm>
            <a:off x="2458329" y="3625159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35593-DE9D-40F2-831A-A54C625F6CBC}"/>
              </a:ext>
            </a:extLst>
          </p:cNvPr>
          <p:cNvSpPr txBox="1"/>
          <p:nvPr/>
        </p:nvSpPr>
        <p:spPr>
          <a:xfrm>
            <a:off x="2289517" y="5507208"/>
            <a:ext cx="658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Resultado? Una lotería donde 0.99999 &gt; p &gt; 0.00001</a:t>
            </a:r>
          </a:p>
        </p:txBody>
      </p:sp>
    </p:spTree>
    <p:extLst>
      <p:ext uri="{BB962C8B-B14F-4D97-AF65-F5344CB8AC3E}">
        <p14:creationId xmlns:p14="http://schemas.microsoft.com/office/powerpoint/2010/main" val="150908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3682-8147-49E2-8F1B-A9C8607E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¿Dinero como utilidad?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1E87-3C1E-4230-B615-5B6AAF6D5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No es buena idea utilizar dinero como utilidad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Usualmente, U(L) &gt; U(VME(L))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Por este motivo, ¡los seguros funcionan!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440DC-02B9-4F81-A314-AC71166E7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668" t="3678" r="2053"/>
          <a:stretch>
            <a:fillRect/>
          </a:stretch>
        </p:blipFill>
        <p:spPr bwMode="auto">
          <a:xfrm>
            <a:off x="4198620" y="3604138"/>
            <a:ext cx="4110990" cy="2816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32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FC67-21BA-4C59-9EC4-1AC1A129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¿Dinero como utilidad?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59B84-E0AB-4549-BBA5-3EF955D11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Equivalencia de certidumbre monetaria</a:t>
            </a:r>
          </a:p>
          <a:p>
            <a:pPr marL="857250" lvl="1" indent="-342900"/>
            <a:r>
              <a:rPr lang="es-MX" dirty="0"/>
              <a:t>¿Por cuánto dinero intercambiarías una lotería?</a:t>
            </a:r>
          </a:p>
        </p:txBody>
      </p:sp>
    </p:spTree>
    <p:extLst>
      <p:ext uri="{BB962C8B-B14F-4D97-AF65-F5344CB8AC3E}">
        <p14:creationId xmlns:p14="http://schemas.microsoft.com/office/powerpoint/2010/main" val="2714170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00D3-B84F-40A7-A1A5-84B71263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150" y="211015"/>
            <a:ext cx="6361235" cy="928469"/>
          </a:xfrm>
        </p:spPr>
        <p:txBody>
          <a:bodyPr>
            <a:normAutofit fontScale="90000"/>
          </a:bodyPr>
          <a:lstStyle/>
          <a:p>
            <a:r>
              <a:rPr lang="es-MX" dirty="0"/>
              <a:t>¿Los humanos somos racionales?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44071-5E15-47B2-918D-0E006033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endParaRPr lang="es-MX" sz="2400" dirty="0"/>
          </a:p>
          <a:p>
            <a:r>
              <a:rPr lang="es-MX" sz="2400" dirty="0"/>
              <a:t>La mayoría prefiere B &gt; A, C &gt; D!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ED02A-75DF-4514-878D-FE745FA6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668" t="3678" r="2053"/>
          <a:stretch>
            <a:fillRect/>
          </a:stretch>
        </p:blipFill>
        <p:spPr bwMode="auto">
          <a:xfrm>
            <a:off x="2929890" y="4312799"/>
            <a:ext cx="3242310" cy="222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192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</a:t>
            </a:r>
            <a:r>
              <a:rPr lang="es-ES" dirty="0" err="1"/>
              <a:t>úsqueda</a:t>
            </a:r>
            <a:r>
              <a:rPr lang="es-ES" dirty="0"/>
              <a:t> </a:t>
            </a:r>
            <a:r>
              <a:rPr lang="es-ES" dirty="0" err="1"/>
              <a:t>Expectimax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1754814"/>
            <a:ext cx="5248926" cy="3780420"/>
          </a:xfrm>
        </p:spPr>
        <p:txBody>
          <a:bodyPr>
            <a:noAutofit/>
          </a:bodyPr>
          <a:lstStyle/>
          <a:p>
            <a:r>
              <a:rPr lang="es-ES" sz="1350" dirty="0">
                <a:solidFill>
                  <a:schemeClr val="tx1"/>
                </a:solidFill>
              </a:rPr>
              <a:t>¿Por qué no </a:t>
            </a:r>
            <a:r>
              <a:rPr lang="es-ES" sz="1350" dirty="0" err="1">
                <a:solidFill>
                  <a:schemeClr val="tx1"/>
                </a:solidFill>
              </a:rPr>
              <a:t>sabriamos</a:t>
            </a:r>
            <a:r>
              <a:rPr lang="es-ES" sz="1350" dirty="0">
                <a:solidFill>
                  <a:schemeClr val="tx1"/>
                </a:solidFill>
              </a:rPr>
              <a:t> cual será el resultado de una acción?</a:t>
            </a:r>
          </a:p>
          <a:p>
            <a:pPr lvl="1"/>
            <a:r>
              <a:rPr lang="es-ES" sz="1050" dirty="0"/>
              <a:t>Azar explícito: Girar un dado</a:t>
            </a:r>
          </a:p>
          <a:p>
            <a:pPr lvl="1"/>
            <a:r>
              <a:rPr lang="es-ES" sz="1050" dirty="0"/>
              <a:t>Oponentes impredecibles</a:t>
            </a:r>
          </a:p>
          <a:p>
            <a:pPr lvl="1"/>
            <a:r>
              <a:rPr lang="es-ES" sz="1050" dirty="0"/>
              <a:t>Acciones fallidas: cuando se mueve un robot, las ruedas pueden patinar</a:t>
            </a:r>
          </a:p>
          <a:p>
            <a:endParaRPr lang="es-ES" sz="1350" dirty="0">
              <a:solidFill>
                <a:schemeClr val="tx1"/>
              </a:solidFill>
            </a:endParaRPr>
          </a:p>
          <a:p>
            <a:r>
              <a:rPr lang="es-ES" sz="1350" dirty="0">
                <a:solidFill>
                  <a:schemeClr val="tx1"/>
                </a:solidFill>
              </a:rPr>
              <a:t>Los valores deben reflejar resultados para caso-promedio (</a:t>
            </a:r>
            <a:r>
              <a:rPr lang="es-ES" sz="1350" dirty="0" err="1">
                <a:solidFill>
                  <a:schemeClr val="tx1"/>
                </a:solidFill>
              </a:rPr>
              <a:t>expectimax</a:t>
            </a:r>
            <a:r>
              <a:rPr lang="es-ES" sz="1350" dirty="0">
                <a:solidFill>
                  <a:schemeClr val="tx1"/>
                </a:solidFill>
              </a:rPr>
              <a:t>) en lugar de resultados para peor-caso (</a:t>
            </a:r>
            <a:r>
              <a:rPr lang="es-ES" sz="1350" dirty="0" err="1">
                <a:solidFill>
                  <a:schemeClr val="tx1"/>
                </a:solidFill>
              </a:rPr>
              <a:t>minimax</a:t>
            </a:r>
            <a:r>
              <a:rPr lang="es-ES" sz="1350" dirty="0">
                <a:solidFill>
                  <a:schemeClr val="tx1"/>
                </a:solidFill>
              </a:rPr>
              <a:t>)</a:t>
            </a:r>
          </a:p>
          <a:p>
            <a:endParaRPr lang="es-ES" sz="1350" dirty="0">
              <a:solidFill>
                <a:schemeClr val="tx1"/>
              </a:solidFill>
            </a:endParaRPr>
          </a:p>
          <a:p>
            <a:r>
              <a:rPr lang="es-ES" sz="1350" i="1" dirty="0">
                <a:solidFill>
                  <a:srgbClr val="FF0000"/>
                </a:solidFill>
              </a:rPr>
              <a:t>Búsqueda </a:t>
            </a:r>
            <a:r>
              <a:rPr lang="es-ES" sz="1350" i="1" dirty="0" err="1">
                <a:solidFill>
                  <a:srgbClr val="FF0000"/>
                </a:solidFill>
              </a:rPr>
              <a:t>Expectimax</a:t>
            </a:r>
            <a:r>
              <a:rPr lang="es-ES" sz="1350" dirty="0">
                <a:solidFill>
                  <a:schemeClr val="tx1"/>
                </a:solidFill>
              </a:rPr>
              <a:t>: Computa el puntaje promedio con juego óptimo </a:t>
            </a:r>
          </a:p>
          <a:p>
            <a:pPr lvl="1"/>
            <a:r>
              <a:rPr lang="es-ES" sz="1050" dirty="0"/>
              <a:t>Nodos </a:t>
            </a:r>
            <a:r>
              <a:rPr lang="es-ES" sz="1050" dirty="0" err="1"/>
              <a:t>max</a:t>
            </a:r>
            <a:r>
              <a:rPr lang="es-ES" sz="1050" dirty="0"/>
              <a:t> como en </a:t>
            </a:r>
            <a:r>
              <a:rPr lang="es-ES" sz="1050" dirty="0" err="1"/>
              <a:t>minimax</a:t>
            </a:r>
            <a:endParaRPr lang="es-ES" sz="1050" dirty="0"/>
          </a:p>
          <a:p>
            <a:pPr lvl="1"/>
            <a:r>
              <a:rPr lang="es-ES" sz="1050" dirty="0"/>
              <a:t>Los nodos aleatorios son como los min, pero el resultado es incierto</a:t>
            </a:r>
          </a:p>
          <a:p>
            <a:pPr lvl="1"/>
            <a:r>
              <a:rPr lang="es-ES" sz="1050" dirty="0"/>
              <a:t>Calcula sus </a:t>
            </a:r>
            <a:r>
              <a:rPr lang="es-ES" sz="1050" dirty="0">
                <a:solidFill>
                  <a:srgbClr val="FF0000"/>
                </a:solidFill>
              </a:rPr>
              <a:t>utilidades esperadas</a:t>
            </a:r>
          </a:p>
          <a:p>
            <a:pPr lvl="1"/>
            <a:endParaRPr lang="es-ES" sz="788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7505160" y="222885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4791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10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226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4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79091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5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362410" y="3943350"/>
            <a:ext cx="285750" cy="2286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7</a:t>
            </a:r>
          </a:p>
        </p:txBody>
      </p:sp>
      <p:cxnSp>
        <p:nvCxnSpPr>
          <p:cNvPr id="10" name="AutoShape 9"/>
          <p:cNvCxnSpPr>
            <a:cxnSpLocks noChangeShapeType="1"/>
          </p:cNvCxnSpPr>
          <p:nvPr/>
        </p:nvCxnSpPr>
        <p:spPr bwMode="auto">
          <a:xfrm flipH="1">
            <a:off x="7076535" y="2457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>
            <a:off x="7648035" y="2457450"/>
            <a:ext cx="571500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11"/>
          <p:cNvCxnSpPr>
            <a:cxnSpLocks noChangeShapeType="1"/>
          </p:cNvCxnSpPr>
          <p:nvPr/>
        </p:nvCxnSpPr>
        <p:spPr bwMode="auto">
          <a:xfrm flipH="1">
            <a:off x="679078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2"/>
          <p:cNvCxnSpPr>
            <a:cxnSpLocks noChangeShapeType="1"/>
          </p:cNvCxnSpPr>
          <p:nvPr/>
        </p:nvCxnSpPr>
        <p:spPr bwMode="auto">
          <a:xfrm>
            <a:off x="7076535" y="3200400"/>
            <a:ext cx="22860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</p:cNvCxnSpPr>
          <p:nvPr/>
        </p:nvCxnSpPr>
        <p:spPr bwMode="auto">
          <a:xfrm flipH="1">
            <a:off x="793378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</p:cNvCxnSpPr>
          <p:nvPr/>
        </p:nvCxnSpPr>
        <p:spPr bwMode="auto">
          <a:xfrm>
            <a:off x="8219535" y="3200400"/>
            <a:ext cx="285750" cy="7429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933660" y="29146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8076660" y="2914650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807579" y="2169892"/>
            <a:ext cx="497681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50" b="1">
                <a:latin typeface="Calibri" pitchFamily="34" charset="0"/>
              </a:rPr>
              <a:t>max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8362410" y="2903317"/>
            <a:ext cx="800100" cy="3000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350" b="1" dirty="0">
                <a:latin typeface="Calibri" pitchFamily="34" charset="0"/>
              </a:rPr>
              <a:t>chance</a:t>
            </a: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664791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10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716226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10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779091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>
                <a:latin typeface="Calibri" pitchFamily="34" charset="0"/>
              </a:rPr>
              <a:t>9</a:t>
            </a: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8362410" y="3943350"/>
            <a:ext cx="285750" cy="2286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556134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Implementación </a:t>
            </a:r>
            <a:r>
              <a:rPr lang="es-ES" dirty="0" err="1"/>
              <a:t>expectimax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88783" y="5390993"/>
            <a:ext cx="4219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</a:t>
            </a:r>
            <a:r>
              <a:rPr lang="es-ES_tradnl" sz="1050" dirty="0" err="1"/>
              <a:t>Pseudoc</a:t>
            </a:r>
            <a:r>
              <a:rPr lang="es-ES" sz="1050" dirty="0" err="1"/>
              <a:t>ódigo</a:t>
            </a:r>
            <a:r>
              <a:rPr lang="es-ES_tradnl" sz="1050" dirty="0"/>
              <a:t>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sp>
        <p:nvSpPr>
          <p:cNvPr id="8" name="Left-Right-Up Arrow 7"/>
          <p:cNvSpPr/>
          <p:nvPr/>
        </p:nvSpPr>
        <p:spPr>
          <a:xfrm>
            <a:off x="3771900" y="3028950"/>
            <a:ext cx="1600200" cy="19431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5429250" y="3541272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ounded Rectangle 9"/>
          <p:cNvSpPr/>
          <p:nvPr/>
        </p:nvSpPr>
        <p:spPr>
          <a:xfrm>
            <a:off x="171450" y="3537012"/>
            <a:ext cx="3543300" cy="18859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ounded Rectangle 10"/>
          <p:cNvSpPr/>
          <p:nvPr/>
        </p:nvSpPr>
        <p:spPr>
          <a:xfrm>
            <a:off x="1370688" y="1943100"/>
            <a:ext cx="7035738" cy="142875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28800" y="1943100"/>
            <a:ext cx="6685638" cy="28575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900"/>
              </a:spcBef>
            </a:pPr>
            <a:endParaRPr lang="en-US" sz="150" dirty="0"/>
          </a:p>
          <a:p>
            <a:pPr>
              <a:lnSpc>
                <a:spcPct val="80000"/>
              </a:lnSpc>
              <a:spcBef>
                <a:spcPts val="900"/>
              </a:spcBef>
            </a:pPr>
            <a:r>
              <a:rPr lang="en-US" sz="1800" dirty="0" err="1">
                <a:solidFill>
                  <a:srgbClr val="7030A0"/>
                </a:solidFill>
              </a:rPr>
              <a:t>def</a:t>
            </a:r>
            <a:r>
              <a:rPr lang="en-US" sz="1800" dirty="0">
                <a:solidFill>
                  <a:srgbClr val="7030A0"/>
                </a:solidFill>
              </a:rPr>
              <a:t> value(</a:t>
            </a:r>
            <a:r>
              <a:rPr lang="en-US" sz="1800" dirty="0" err="1">
                <a:solidFill>
                  <a:srgbClr val="7030A0"/>
                </a:solidFill>
              </a:rPr>
              <a:t>estado</a:t>
            </a:r>
            <a:r>
              <a:rPr lang="en-US" sz="1800" dirty="0">
                <a:solidFill>
                  <a:srgbClr val="7030A0"/>
                </a:solidFill>
              </a:rPr>
              <a:t>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If </a:t>
            </a:r>
            <a:r>
              <a:rPr lang="en-US" dirty="0" err="1"/>
              <a:t>estado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estado</a:t>
            </a:r>
            <a:r>
              <a:rPr lang="en-US" dirty="0"/>
              <a:t> terminal: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if el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MAX</a:t>
            </a:r>
            <a:r>
              <a:rPr lang="en-US" dirty="0"/>
              <a:t>: return </a:t>
            </a:r>
            <a:r>
              <a:rPr lang="en-US" dirty="0">
                <a:solidFill>
                  <a:srgbClr val="0070C0"/>
                </a:solidFill>
              </a:rPr>
              <a:t>max-value(</a:t>
            </a:r>
            <a:r>
              <a:rPr lang="en-US" dirty="0" err="1">
                <a:solidFill>
                  <a:srgbClr val="0070C0"/>
                </a:solidFill>
              </a:rPr>
              <a:t>estado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dirty="0"/>
              <a:t>if el </a:t>
            </a:r>
            <a:r>
              <a:rPr lang="en-US" dirty="0" err="1"/>
              <a:t>siguiente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EXP</a:t>
            </a:r>
            <a:r>
              <a:rPr lang="en-US" dirty="0"/>
              <a:t>: return </a:t>
            </a:r>
            <a:r>
              <a:rPr lang="en-US" dirty="0" err="1">
                <a:solidFill>
                  <a:srgbClr val="00B050"/>
                </a:solidFill>
              </a:rPr>
              <a:t>exp</a:t>
            </a:r>
            <a:r>
              <a:rPr lang="en-US" dirty="0">
                <a:solidFill>
                  <a:srgbClr val="00B050"/>
                </a:solidFill>
              </a:rPr>
              <a:t>-value(</a:t>
            </a:r>
            <a:r>
              <a:rPr lang="en-US" dirty="0" err="1">
                <a:solidFill>
                  <a:srgbClr val="00B050"/>
                </a:solidFill>
              </a:rPr>
              <a:t>estado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523768" y="3645024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fontAlgn="base">
              <a:lnSpc>
                <a:spcPct val="8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kern="0" dirty="0" err="1">
                <a:solidFill>
                  <a:srgbClr val="00B050"/>
                </a:solidFill>
                <a:latin typeface="Calibri" pitchFamily="34" charset="0"/>
              </a:rPr>
              <a:t>def</a:t>
            </a:r>
            <a:r>
              <a:rPr lang="en-US" kern="0" dirty="0">
                <a:solidFill>
                  <a:srgbClr val="00B050"/>
                </a:solidFill>
                <a:latin typeface="Calibri" pitchFamily="34" charset="0"/>
              </a:rPr>
              <a:t> </a:t>
            </a:r>
            <a:r>
              <a:rPr lang="en-US" kern="0" dirty="0" err="1">
                <a:solidFill>
                  <a:srgbClr val="00B050"/>
                </a:solidFill>
                <a:latin typeface="Calibri" pitchFamily="34" charset="0"/>
              </a:rPr>
              <a:t>exp</a:t>
            </a:r>
            <a:r>
              <a:rPr lang="en-US" kern="0" dirty="0">
                <a:solidFill>
                  <a:srgbClr val="00B050"/>
                </a:solidFill>
                <a:latin typeface="Calibri" pitchFamily="34" charset="0"/>
              </a:rPr>
              <a:t>-value(</a:t>
            </a:r>
            <a:r>
              <a:rPr lang="en-US" kern="0" dirty="0" err="1">
                <a:solidFill>
                  <a:srgbClr val="00B050"/>
                </a:solidFill>
                <a:latin typeface="Calibri" pitchFamily="34" charset="0"/>
              </a:rPr>
              <a:t>estado</a:t>
            </a:r>
            <a:r>
              <a:rPr lang="en-US" kern="0" dirty="0">
                <a:solidFill>
                  <a:srgbClr val="00B050"/>
                </a:solidFill>
                <a:latin typeface="Calibri" pitchFamily="34" charset="0"/>
              </a:rPr>
              <a:t>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 err="1">
                <a:latin typeface="Calibri" pitchFamily="34" charset="0"/>
              </a:rPr>
              <a:t>inicializa</a:t>
            </a:r>
            <a:r>
              <a:rPr lang="en-US" kern="0" dirty="0">
                <a:latin typeface="Calibri" pitchFamily="34" charset="0"/>
              </a:rPr>
              <a:t> v = </a:t>
            </a:r>
            <a:r>
              <a:rPr lang="en-US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for each </a:t>
            </a:r>
            <a:r>
              <a:rPr lang="en-US" kern="0" dirty="0" err="1">
                <a:latin typeface="Calibri" pitchFamily="34" charset="0"/>
              </a:rPr>
              <a:t>sucesor</a:t>
            </a:r>
            <a:r>
              <a:rPr lang="en-US" kern="0" dirty="0">
                <a:latin typeface="Calibri" pitchFamily="34" charset="0"/>
              </a:rPr>
              <a:t> de </a:t>
            </a:r>
            <a:r>
              <a:rPr lang="en-US" kern="0" dirty="0" err="1">
                <a:latin typeface="Calibri" pitchFamily="34" charset="0"/>
              </a:rPr>
              <a:t>estado</a:t>
            </a:r>
            <a:r>
              <a:rPr lang="en-US" kern="0" dirty="0">
                <a:latin typeface="Calibri" pitchFamily="34" charset="0"/>
              </a:rPr>
              <a:t>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		p = </a:t>
            </a:r>
            <a:r>
              <a:rPr lang="en-US" kern="0" dirty="0" err="1">
                <a:latin typeface="Calibri" pitchFamily="34" charset="0"/>
              </a:rPr>
              <a:t>probabilidad</a:t>
            </a:r>
            <a:r>
              <a:rPr lang="en-US" kern="0" dirty="0">
                <a:latin typeface="Calibri" pitchFamily="34" charset="0"/>
              </a:rPr>
              <a:t>(</a:t>
            </a:r>
            <a:r>
              <a:rPr lang="en-US" kern="0" dirty="0" err="1">
                <a:latin typeface="Calibri" pitchFamily="34" charset="0"/>
              </a:rPr>
              <a:t>sucesor</a:t>
            </a:r>
            <a:r>
              <a:rPr lang="en-US" kern="0" dirty="0">
                <a:latin typeface="Calibri" pitchFamily="34" charset="0"/>
              </a:rPr>
              <a:t>)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kern="0" dirty="0">
                <a:latin typeface="Calibri" pitchFamily="34" charset="0"/>
              </a:rPr>
              <a:t>v += p * 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value(</a:t>
            </a:r>
            <a:r>
              <a:rPr lang="en-US" kern="0" dirty="0" err="1">
                <a:solidFill>
                  <a:srgbClr val="7030A0"/>
                </a:solidFill>
                <a:latin typeface="Calibri" pitchFamily="34" charset="0"/>
              </a:rPr>
              <a:t>sucesor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endParaRPr lang="en-US" kern="0" dirty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return v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65968" y="3429000"/>
            <a:ext cx="40576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fontAlgn="base">
              <a:lnSpc>
                <a:spcPct val="8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defRPr/>
            </a:pPr>
            <a:endParaRPr lang="en-US" sz="825" kern="0" dirty="0">
              <a:solidFill>
                <a:srgbClr val="00B0F0"/>
              </a:solidFill>
              <a:latin typeface="Calibri" pitchFamily="34" charset="0"/>
            </a:endParaRPr>
          </a:p>
          <a:p>
            <a:pPr marL="257162" indent="-257162" defTabSz="685800" fontAlgn="base">
              <a:lnSpc>
                <a:spcPct val="8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kern="0" dirty="0" err="1">
                <a:solidFill>
                  <a:srgbClr val="0070C0"/>
                </a:solidFill>
                <a:latin typeface="Calibri" pitchFamily="34" charset="0"/>
              </a:rPr>
              <a:t>def</a:t>
            </a:r>
            <a:r>
              <a:rPr lang="en-US" kern="0" dirty="0">
                <a:solidFill>
                  <a:srgbClr val="0070C0"/>
                </a:solidFill>
                <a:latin typeface="Calibri" pitchFamily="34" charset="0"/>
              </a:rPr>
              <a:t> max-value(</a:t>
            </a:r>
            <a:r>
              <a:rPr lang="en-US" kern="0" dirty="0" err="1">
                <a:solidFill>
                  <a:srgbClr val="0070C0"/>
                </a:solidFill>
                <a:latin typeface="Calibri" pitchFamily="34" charset="0"/>
              </a:rPr>
              <a:t>estado</a:t>
            </a:r>
            <a:r>
              <a:rPr lang="en-US" kern="0" dirty="0">
                <a:solidFill>
                  <a:srgbClr val="0070C0"/>
                </a:solidFill>
                <a:latin typeface="Calibri" pitchFamily="34" charset="0"/>
              </a:rPr>
              <a:t>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 err="1">
                <a:latin typeface="Calibri" pitchFamily="34" charset="0"/>
              </a:rPr>
              <a:t>inicializa</a:t>
            </a:r>
            <a:r>
              <a:rPr lang="en-US" kern="0" dirty="0">
                <a:latin typeface="Calibri" pitchFamily="34" charset="0"/>
              </a:rPr>
              <a:t> v = </a:t>
            </a:r>
            <a:r>
              <a:rPr lang="en-US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for each </a:t>
            </a:r>
            <a:r>
              <a:rPr lang="en-US" kern="0" dirty="0" err="1">
                <a:latin typeface="Calibri" pitchFamily="34" charset="0"/>
              </a:rPr>
              <a:t>sucesor</a:t>
            </a:r>
            <a:r>
              <a:rPr lang="en-US" kern="0" dirty="0">
                <a:latin typeface="Calibri" pitchFamily="34" charset="0"/>
              </a:rPr>
              <a:t> de </a:t>
            </a:r>
            <a:r>
              <a:rPr lang="en-US" kern="0" dirty="0" err="1">
                <a:latin typeface="Calibri" pitchFamily="34" charset="0"/>
              </a:rPr>
              <a:t>estado</a:t>
            </a:r>
            <a:r>
              <a:rPr lang="en-US" kern="0" dirty="0">
                <a:latin typeface="Calibri" pitchFamily="34" charset="0"/>
              </a:rPr>
              <a:t>: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kern="0" dirty="0">
                <a:latin typeface="Calibri" pitchFamily="34" charset="0"/>
              </a:rPr>
              <a:t>v = max(v, 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value(</a:t>
            </a:r>
            <a:r>
              <a:rPr lang="en-US" kern="0" dirty="0" err="1">
                <a:solidFill>
                  <a:srgbClr val="7030A0"/>
                </a:solidFill>
                <a:latin typeface="Calibri" pitchFamily="34" charset="0"/>
              </a:rPr>
              <a:t>sucesor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r>
              <a:rPr lang="en-US" kern="0" dirty="0">
                <a:latin typeface="Calibri" pitchFamily="34" charset="0"/>
              </a:rPr>
              <a:t>)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319752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Pseudocódigo </a:t>
            </a:r>
            <a:r>
              <a:rPr lang="es-ES" dirty="0" err="1"/>
              <a:t>expectimax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3274" y="2114550"/>
            <a:ext cx="3543300" cy="188595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17792" y="2228850"/>
            <a:ext cx="360045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fontAlgn="base">
              <a:lnSpc>
                <a:spcPct val="80000"/>
              </a:lnSpc>
              <a:spcBef>
                <a:spcPts val="9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kern="0" dirty="0" err="1">
                <a:solidFill>
                  <a:srgbClr val="00B050"/>
                </a:solidFill>
                <a:latin typeface="Calibri" pitchFamily="34" charset="0"/>
              </a:rPr>
              <a:t>def</a:t>
            </a:r>
            <a:r>
              <a:rPr lang="en-US" kern="0" dirty="0">
                <a:solidFill>
                  <a:srgbClr val="00B050"/>
                </a:solidFill>
                <a:latin typeface="Calibri" pitchFamily="34" charset="0"/>
              </a:rPr>
              <a:t> </a:t>
            </a:r>
            <a:r>
              <a:rPr lang="en-US" kern="0" dirty="0" err="1">
                <a:solidFill>
                  <a:srgbClr val="00B050"/>
                </a:solidFill>
                <a:latin typeface="Calibri" pitchFamily="34" charset="0"/>
              </a:rPr>
              <a:t>exp</a:t>
            </a:r>
            <a:r>
              <a:rPr lang="en-US" kern="0" dirty="0">
                <a:solidFill>
                  <a:srgbClr val="00B050"/>
                </a:solidFill>
                <a:latin typeface="Calibri" pitchFamily="34" charset="0"/>
              </a:rPr>
              <a:t>-value(</a:t>
            </a:r>
            <a:r>
              <a:rPr lang="en-US" kern="0" dirty="0" err="1">
                <a:solidFill>
                  <a:srgbClr val="00B050"/>
                </a:solidFill>
                <a:latin typeface="Calibri" pitchFamily="34" charset="0"/>
              </a:rPr>
              <a:t>estado</a:t>
            </a:r>
            <a:r>
              <a:rPr lang="en-US" kern="0" dirty="0">
                <a:solidFill>
                  <a:srgbClr val="00B050"/>
                </a:solidFill>
                <a:latin typeface="Calibri" pitchFamily="34" charset="0"/>
              </a:rPr>
              <a:t>):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 err="1">
                <a:latin typeface="Calibri" pitchFamily="34" charset="0"/>
              </a:rPr>
              <a:t>inicializa</a:t>
            </a:r>
            <a:r>
              <a:rPr lang="en-US" kern="0" dirty="0">
                <a:latin typeface="Calibri" pitchFamily="34" charset="0"/>
              </a:rPr>
              <a:t> v = </a:t>
            </a:r>
            <a:r>
              <a:rPr lang="en-US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for each </a:t>
            </a:r>
            <a:r>
              <a:rPr lang="en-US" kern="0" dirty="0" err="1">
                <a:latin typeface="Calibri" pitchFamily="34" charset="0"/>
              </a:rPr>
              <a:t>sucesor</a:t>
            </a:r>
            <a:r>
              <a:rPr lang="en-US" kern="0" dirty="0">
                <a:latin typeface="Calibri" pitchFamily="34" charset="0"/>
              </a:rPr>
              <a:t> de </a:t>
            </a:r>
            <a:r>
              <a:rPr lang="en-US" kern="0" dirty="0" err="1">
                <a:latin typeface="Calibri" pitchFamily="34" charset="0"/>
              </a:rPr>
              <a:t>estado</a:t>
            </a:r>
            <a:r>
              <a:rPr lang="en-US" kern="0" dirty="0">
                <a:latin typeface="Calibri" pitchFamily="34" charset="0"/>
              </a:rPr>
              <a:t>:</a:t>
            </a: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		p = </a:t>
            </a:r>
            <a:r>
              <a:rPr lang="en-US" kern="0" dirty="0" err="1">
                <a:latin typeface="Calibri" pitchFamily="34" charset="0"/>
              </a:rPr>
              <a:t>probabilidad</a:t>
            </a:r>
            <a:r>
              <a:rPr lang="en-US" kern="0" dirty="0">
                <a:latin typeface="Calibri" pitchFamily="34" charset="0"/>
              </a:rPr>
              <a:t>(</a:t>
            </a:r>
            <a:r>
              <a:rPr lang="en-US" kern="0" dirty="0" err="1">
                <a:latin typeface="Calibri" pitchFamily="34" charset="0"/>
              </a:rPr>
              <a:t>sucesor</a:t>
            </a:r>
            <a:r>
              <a:rPr lang="en-US" kern="0" dirty="0">
                <a:latin typeface="Calibri" pitchFamily="34" charset="0"/>
              </a:rPr>
              <a:t>)</a:t>
            </a:r>
          </a:p>
          <a:p>
            <a:pPr marL="857207" lvl="2" indent="-171442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kern="0" dirty="0">
                <a:latin typeface="Calibri" pitchFamily="34" charset="0"/>
              </a:rPr>
              <a:t>v += p * 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value(</a:t>
            </a:r>
            <a:r>
              <a:rPr lang="en-US" kern="0" dirty="0" err="1">
                <a:solidFill>
                  <a:srgbClr val="7030A0"/>
                </a:solidFill>
                <a:latin typeface="Calibri" pitchFamily="34" charset="0"/>
              </a:rPr>
              <a:t>sucesor</a:t>
            </a:r>
            <a:r>
              <a:rPr lang="en-US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endParaRPr lang="en-US" kern="0" dirty="0">
              <a:latin typeface="Calibri" pitchFamily="34" charset="0"/>
            </a:endParaRPr>
          </a:p>
          <a:p>
            <a:pPr marL="557185" lvl="1" indent="-214303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kern="0" dirty="0">
                <a:latin typeface="Calibri" pitchFamily="34" charset="0"/>
              </a:rPr>
              <a:t>return v</a:t>
            </a:r>
          </a:p>
          <a:p>
            <a:pPr marL="557185" lvl="1" indent="-214303" defTabSz="6858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en-US" kern="0" dirty="0">
              <a:latin typeface="Calibri" pitchFamily="34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381024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5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364004" y="3543300"/>
            <a:ext cx="491490" cy="393192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7</a:t>
            </a:r>
          </a:p>
        </p:txBody>
      </p:sp>
      <p:cxnSp>
        <p:nvCxnSpPr>
          <p:cNvPr id="12" name="AutoShape 13"/>
          <p:cNvCxnSpPr>
            <a:cxnSpLocks noChangeShapeType="1"/>
            <a:stCxn id="16" idx="4"/>
            <a:endCxn id="17" idx="0"/>
          </p:cNvCxnSpPr>
          <p:nvPr/>
        </p:nvCxnSpPr>
        <p:spPr bwMode="auto">
          <a:xfrm flipH="1">
            <a:off x="6626769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" name="AutoShape 14"/>
          <p:cNvCxnSpPr>
            <a:cxnSpLocks noChangeShapeType="1"/>
            <a:stCxn id="16" idx="4"/>
            <a:endCxn id="18" idx="0"/>
          </p:cNvCxnSpPr>
          <p:nvPr/>
        </p:nvCxnSpPr>
        <p:spPr bwMode="auto">
          <a:xfrm>
            <a:off x="7609749" y="2663190"/>
            <a:ext cx="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7364004" y="2171700"/>
            <a:ext cx="491490" cy="49149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381024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8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64004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24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46984" y="3543300"/>
            <a:ext cx="491490" cy="393192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8" name="AutoShape 14"/>
          <p:cNvCxnSpPr>
            <a:cxnSpLocks noChangeShapeType="1"/>
            <a:stCxn id="16" idx="4"/>
            <a:endCxn id="19" idx="0"/>
          </p:cNvCxnSpPr>
          <p:nvPr/>
        </p:nvCxnSpPr>
        <p:spPr bwMode="auto">
          <a:xfrm>
            <a:off x="7609749" y="2663190"/>
            <a:ext cx="982980" cy="8801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6666774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1124" y="302895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52674" y="2857500"/>
            <a:ext cx="62865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09124" y="4572000"/>
            <a:ext cx="58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v = (1/2) (8) + (1/3) (24) + (1/6) (-12) = 10</a:t>
            </a:r>
          </a:p>
        </p:txBody>
      </p:sp>
    </p:spTree>
    <p:extLst>
      <p:ext uri="{BB962C8B-B14F-4D97-AF65-F5344CB8AC3E}">
        <p14:creationId xmlns:p14="http://schemas.microsoft.com/office/powerpoint/2010/main" val="6403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</a:t>
            </a:r>
            <a:r>
              <a:rPr lang="es-ES" dirty="0" err="1"/>
              <a:t>expectimax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83432" y="2011680"/>
            <a:ext cx="6477000" cy="2960370"/>
            <a:chOff x="1219200" y="1992630"/>
            <a:chExt cx="6477000" cy="2960370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50" name="AutoShape 13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5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12</a:t>
                </a:r>
              </a:p>
            </p:txBody>
          </p:sp>
        </p:grpSp>
        <p:grpSp>
          <p:nvGrpSpPr>
            <p:cNvPr id="1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48" name="AutoShape 17"/>
              <p:cNvCxnSpPr>
                <a:cxnSpLocks noChangeShapeType="1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9</a:t>
                </a:r>
              </a:p>
            </p:txBody>
          </p:sp>
        </p:grpSp>
        <p:grpSp>
          <p:nvGrpSpPr>
            <p:cNvPr id="1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4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6</a:t>
                </a:r>
              </a:p>
            </p:txBody>
          </p:sp>
        </p:grpSp>
        <p:grpSp>
          <p:nvGrpSpPr>
            <p:cNvPr id="1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4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4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0</a:t>
                </a:r>
              </a:p>
            </p:txBody>
          </p:sp>
        </p:grpSp>
        <p:grpSp>
          <p:nvGrpSpPr>
            <p:cNvPr id="1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4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43" name="AutoShape 7"/>
              <p:cNvCxnSpPr>
                <a:cxnSpLocks noChangeShapeType="1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15" name="AutoShape 9"/>
            <p:cNvCxnSpPr>
              <a:cxnSpLocks noChangeShapeType="1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/>
                <a:t>3</a:t>
              </a:r>
            </a:p>
          </p:txBody>
        </p:sp>
        <p:cxnSp>
          <p:nvCxnSpPr>
            <p:cNvPr id="1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4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41" name="AutoShape 21"/>
              <p:cNvCxnSpPr>
                <a:cxnSpLocks noChangeShapeType="1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3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2</a:t>
                </a:r>
              </a:p>
            </p:txBody>
          </p:sp>
          <p:cxnSp>
            <p:nvCxnSpPr>
              <p:cNvPr id="3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3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cxnSp>
            <p:nvCxnSpPr>
              <p:cNvPr id="36" name="AutoShape 27"/>
              <p:cNvCxnSpPr>
                <a:cxnSpLocks noChangeShapeType="1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3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15</a:t>
                </a:r>
              </a:p>
            </p:txBody>
          </p:sp>
          <p:cxnSp>
            <p:nvCxnSpPr>
              <p:cNvPr id="3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2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3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4</a:t>
                </a:r>
              </a:p>
            </p:txBody>
          </p:sp>
        </p:grpSp>
        <p:grpSp>
          <p:nvGrpSpPr>
            <p:cNvPr id="2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2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2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350"/>
                  <a:t>6</a:t>
                </a:r>
              </a:p>
            </p:txBody>
          </p:sp>
        </p:grpSp>
        <p:sp>
          <p:nvSpPr>
            <p:cNvPr id="2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45010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Poda </a:t>
            </a:r>
            <a:r>
              <a:rPr lang="es-ES" dirty="0"/>
              <a:t>a </a:t>
            </a:r>
            <a:r>
              <a:rPr lang="es-ES" dirty="0" err="1"/>
              <a:t>Expectimax</a:t>
            </a:r>
            <a:r>
              <a:rPr lang="es-ES" dirty="0"/>
              <a:t>?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5434423" y="2011680"/>
            <a:ext cx="652463" cy="52197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grpSp>
        <p:nvGrpSpPr>
          <p:cNvPr id="9" name="Group 60"/>
          <p:cNvGrpSpPr>
            <a:grpSpLocks/>
          </p:cNvGrpSpPr>
          <p:nvPr/>
        </p:nvGrpSpPr>
        <p:grpSpPr bwMode="auto">
          <a:xfrm>
            <a:off x="3281772" y="3784600"/>
            <a:ext cx="381000" cy="1187450"/>
            <a:chOff x="1981200" y="3765550"/>
            <a:chExt cx="381000" cy="1187450"/>
          </a:xfrm>
        </p:grpSpPr>
        <p:cxnSp>
          <p:nvCxnSpPr>
            <p:cNvPr id="10" name="AutoShape 13"/>
            <p:cNvCxnSpPr>
              <a:cxnSpLocks noChangeShapeType="1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/>
                <a:t>12</a:t>
              </a:r>
            </a:p>
          </p:txBody>
        </p:sp>
      </p:grpSp>
      <p:grpSp>
        <p:nvGrpSpPr>
          <p:cNvPr id="12" name="Group 61"/>
          <p:cNvGrpSpPr>
            <a:grpSpLocks/>
          </p:cNvGrpSpPr>
          <p:nvPr/>
        </p:nvGrpSpPr>
        <p:grpSpPr bwMode="auto">
          <a:xfrm>
            <a:off x="3473860" y="3784600"/>
            <a:ext cx="950912" cy="1187450"/>
            <a:chOff x="2173288" y="3765550"/>
            <a:chExt cx="950912" cy="1187450"/>
          </a:xfrm>
        </p:grpSpPr>
        <p:cxnSp>
          <p:nvCxnSpPr>
            <p:cNvPr id="13" name="AutoShape 17"/>
            <p:cNvCxnSpPr>
              <a:cxnSpLocks noChangeShapeType="1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 dirty="0"/>
                <a:t>9</a:t>
              </a:r>
            </a:p>
          </p:txBody>
        </p:sp>
      </p:grpSp>
      <p:grpSp>
        <p:nvGrpSpPr>
          <p:cNvPr id="15" name="Group 51"/>
          <p:cNvGrpSpPr>
            <a:grpSpLocks/>
          </p:cNvGrpSpPr>
          <p:nvPr/>
        </p:nvGrpSpPr>
        <p:grpSpPr bwMode="auto">
          <a:xfrm>
            <a:off x="3284947" y="2533650"/>
            <a:ext cx="2475707" cy="1250950"/>
            <a:chOff x="1984375" y="2514601"/>
            <a:chExt cx="2475709" cy="1250949"/>
          </a:xfrm>
        </p:grpSpPr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17" name="AutoShape 7"/>
            <p:cNvCxnSpPr>
              <a:cxnSpLocks noChangeShapeType="1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18" name="AutoShape 9"/>
          <p:cNvCxnSpPr>
            <a:cxnSpLocks noChangeShapeType="1"/>
          </p:cNvCxnSpPr>
          <p:nvPr/>
        </p:nvCxnSpPr>
        <p:spPr bwMode="auto">
          <a:xfrm flipH="1">
            <a:off x="2713447" y="3784600"/>
            <a:ext cx="760413" cy="8223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2519772" y="4667250"/>
            <a:ext cx="381000" cy="3048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 dirty="0"/>
              <a:t>3</a:t>
            </a:r>
          </a:p>
        </p:txBody>
      </p:sp>
      <p:cxnSp>
        <p:nvCxnSpPr>
          <p:cNvPr id="20" name="AutoShape 21"/>
          <p:cNvCxnSpPr>
            <a:cxnSpLocks noChangeShapeType="1"/>
          </p:cNvCxnSpPr>
          <p:nvPr/>
        </p:nvCxnSpPr>
        <p:spPr bwMode="auto">
          <a:xfrm rot="5400000">
            <a:off x="5605079" y="2685256"/>
            <a:ext cx="304800" cy="1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AutoShape 21"/>
          <p:cNvCxnSpPr>
            <a:cxnSpLocks noChangeShapeType="1"/>
          </p:cNvCxnSpPr>
          <p:nvPr/>
        </p:nvCxnSpPr>
        <p:spPr bwMode="auto">
          <a:xfrm rot="5400000">
            <a:off x="3320666" y="3933031"/>
            <a:ext cx="3048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22" name="Group 59"/>
          <p:cNvGrpSpPr>
            <a:grpSpLocks/>
          </p:cNvGrpSpPr>
          <p:nvPr/>
        </p:nvGrpSpPr>
        <p:grpSpPr bwMode="auto">
          <a:xfrm>
            <a:off x="5570947" y="2533651"/>
            <a:ext cx="381000" cy="1235075"/>
            <a:chOff x="4270375" y="2514601"/>
            <a:chExt cx="381000" cy="1235074"/>
          </a:xfrm>
        </p:grpSpPr>
        <p:sp>
          <p:nvSpPr>
            <p:cNvPr id="23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cxnSp>
          <p:nvCxnSpPr>
            <p:cNvPr id="24" name="AutoShape 21"/>
            <p:cNvCxnSpPr>
              <a:cxnSpLocks noChangeShapeType="1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25" name="Group 58"/>
          <p:cNvGrpSpPr>
            <a:grpSpLocks/>
          </p:cNvGrpSpPr>
          <p:nvPr/>
        </p:nvGrpSpPr>
        <p:grpSpPr bwMode="auto">
          <a:xfrm>
            <a:off x="4805772" y="3781425"/>
            <a:ext cx="954088" cy="1190625"/>
            <a:chOff x="3505200" y="3762375"/>
            <a:chExt cx="954088" cy="1190625"/>
          </a:xfrm>
        </p:grpSpPr>
        <p:cxnSp>
          <p:nvCxnSpPr>
            <p:cNvPr id="26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350"/>
                <a:t>2</a:t>
              </a:r>
            </a:p>
          </p:txBody>
        </p:sp>
        <p:cxnSp>
          <p:nvCxnSpPr>
            <p:cNvPr id="28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29" name="AutoShape 33"/>
          <p:cNvCxnSpPr>
            <a:cxnSpLocks noChangeShapeType="1"/>
          </p:cNvCxnSpPr>
          <p:nvPr/>
        </p:nvCxnSpPr>
        <p:spPr bwMode="auto">
          <a:xfrm flipH="1">
            <a:off x="5748296" y="3784600"/>
            <a:ext cx="11567" cy="84455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3205572" y="33718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cxnSp>
        <p:nvCxnSpPr>
          <p:cNvPr id="31" name="AutoShape 37"/>
          <p:cNvCxnSpPr>
            <a:cxnSpLocks noChangeShapeType="1"/>
          </p:cNvCxnSpPr>
          <p:nvPr/>
        </p:nvCxnSpPr>
        <p:spPr bwMode="auto">
          <a:xfrm>
            <a:off x="5759860" y="3784600"/>
            <a:ext cx="763587" cy="822326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32" name="Oval 11"/>
          <p:cNvSpPr>
            <a:spLocks noChangeArrowheads="1"/>
          </p:cNvSpPr>
          <p:nvPr/>
        </p:nvSpPr>
        <p:spPr bwMode="auto">
          <a:xfrm>
            <a:off x="5491572" y="3295650"/>
            <a:ext cx="533400" cy="5334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C5AEA41B-7124-4512-9CDB-77B6A845A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724" y="4987167"/>
            <a:ext cx="2615025" cy="16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6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Poda del </a:t>
            </a:r>
            <a:r>
              <a:rPr lang="es-ES" dirty="0"/>
              <a:t>árbol de juego</a:t>
            </a:r>
            <a:endParaRPr lang="es-ES_tradnl" dirty="0"/>
          </a:p>
        </p:txBody>
      </p:sp>
      <p:sp>
        <p:nvSpPr>
          <p:cNvPr id="4" name="TextBox 3"/>
          <p:cNvSpPr txBox="1"/>
          <p:nvPr/>
        </p:nvSpPr>
        <p:spPr>
          <a:xfrm>
            <a:off x="2087724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0972" y="5390993"/>
            <a:ext cx="35267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50" dirty="0"/>
              <a:t>[Dibujo: UC Berkeley CS188 </a:t>
            </a:r>
            <a:r>
              <a:rPr lang="es-ES_tradnl" sz="1050" dirty="0" err="1"/>
              <a:t>Materials</a:t>
            </a:r>
            <a:r>
              <a:rPr lang="es-ES_tradnl" sz="1050" dirty="0"/>
              <a:t>  </a:t>
            </a:r>
            <a:r>
              <a:rPr lang="en-US" sz="1050" dirty="0">
                <a:cs typeface="Calibri"/>
              </a:rPr>
              <a:t>http://</a:t>
            </a:r>
            <a:r>
              <a:rPr lang="en-US" sz="1050" dirty="0" err="1">
                <a:cs typeface="Calibri"/>
              </a:rPr>
              <a:t>ai.berkeley.edu</a:t>
            </a:r>
            <a:r>
              <a:rPr lang="en-US" sz="1050" dirty="0">
                <a:cs typeface="Calibri"/>
              </a:rPr>
              <a:t>.]</a:t>
            </a:r>
            <a:endParaRPr lang="es-ES_tradnl" sz="1050" dirty="0"/>
          </a:p>
        </p:txBody>
      </p:sp>
      <p:sp>
        <p:nvSpPr>
          <p:cNvPr id="8" name="AutoShape 27"/>
          <p:cNvSpPr>
            <a:spLocks noChangeArrowheads="1"/>
          </p:cNvSpPr>
          <p:nvPr/>
        </p:nvSpPr>
        <p:spPr bwMode="auto">
          <a:xfrm>
            <a:off x="5087224" y="1890210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cxnSp>
        <p:nvCxnSpPr>
          <p:cNvPr id="9" name="AutoShape 28"/>
          <p:cNvCxnSpPr>
            <a:cxnSpLocks noChangeShapeType="1"/>
          </p:cNvCxnSpPr>
          <p:nvPr/>
        </p:nvCxnSpPr>
        <p:spPr bwMode="auto">
          <a:xfrm flipH="1">
            <a:off x="4765756" y="2061660"/>
            <a:ext cx="42862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9"/>
          <p:cNvCxnSpPr>
            <a:cxnSpLocks noChangeShapeType="1"/>
          </p:cNvCxnSpPr>
          <p:nvPr/>
        </p:nvCxnSpPr>
        <p:spPr bwMode="auto">
          <a:xfrm>
            <a:off x="5194381" y="2061660"/>
            <a:ext cx="429815" cy="34409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30"/>
          <p:cNvCxnSpPr>
            <a:cxnSpLocks noChangeShapeType="1"/>
          </p:cNvCxnSpPr>
          <p:nvPr/>
        </p:nvCxnSpPr>
        <p:spPr bwMode="auto">
          <a:xfrm flipH="1">
            <a:off x="4550252" y="2620064"/>
            <a:ext cx="215504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" name="AutoShape 31"/>
          <p:cNvCxnSpPr>
            <a:cxnSpLocks noChangeShapeType="1"/>
          </p:cNvCxnSpPr>
          <p:nvPr/>
        </p:nvCxnSpPr>
        <p:spPr bwMode="auto">
          <a:xfrm>
            <a:off x="4765756" y="2620064"/>
            <a:ext cx="171450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32"/>
          <p:cNvCxnSpPr>
            <a:cxnSpLocks noChangeShapeType="1"/>
          </p:cNvCxnSpPr>
          <p:nvPr/>
        </p:nvCxnSpPr>
        <p:spPr bwMode="auto">
          <a:xfrm flipH="1">
            <a:off x="5409883" y="2620064"/>
            <a:ext cx="214313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33"/>
          <p:cNvCxnSpPr>
            <a:cxnSpLocks noChangeShapeType="1"/>
          </p:cNvCxnSpPr>
          <p:nvPr/>
        </p:nvCxnSpPr>
        <p:spPr bwMode="auto">
          <a:xfrm>
            <a:off x="5624196" y="2620064"/>
            <a:ext cx="214313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4657408" y="2405751"/>
            <a:ext cx="215504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5517040" y="2405751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pic>
        <p:nvPicPr>
          <p:cNvPr id="17" name="Picture 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6165" y="2405751"/>
            <a:ext cx="192881" cy="15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308" y="3222520"/>
            <a:ext cx="176213" cy="158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5450" y="1890210"/>
            <a:ext cx="192881" cy="16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40"/>
          <p:cNvSpPr>
            <a:spLocks noChangeArrowheads="1"/>
          </p:cNvSpPr>
          <p:nvPr/>
        </p:nvSpPr>
        <p:spPr bwMode="auto">
          <a:xfrm>
            <a:off x="4872912" y="3179657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1" name="Oval 41"/>
          <p:cNvSpPr>
            <a:spLocks noChangeArrowheads="1"/>
          </p:cNvSpPr>
          <p:nvPr/>
        </p:nvSpPr>
        <p:spPr bwMode="auto">
          <a:xfrm>
            <a:off x="5301537" y="3179657"/>
            <a:ext cx="21550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2" name="Oval 42"/>
          <p:cNvSpPr>
            <a:spLocks noChangeArrowheads="1"/>
          </p:cNvSpPr>
          <p:nvPr/>
        </p:nvSpPr>
        <p:spPr bwMode="auto">
          <a:xfrm>
            <a:off x="5731352" y="3179657"/>
            <a:ext cx="215504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cxnSp>
        <p:nvCxnSpPr>
          <p:cNvPr id="23" name="AutoShape 43"/>
          <p:cNvCxnSpPr>
            <a:cxnSpLocks noChangeShapeType="1"/>
          </p:cNvCxnSpPr>
          <p:nvPr/>
        </p:nvCxnSpPr>
        <p:spPr bwMode="auto">
          <a:xfrm>
            <a:off x="4557396" y="3376110"/>
            <a:ext cx="214313" cy="5595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Line 44"/>
          <p:cNvSpPr>
            <a:spLocks noChangeShapeType="1"/>
          </p:cNvSpPr>
          <p:nvPr/>
        </p:nvSpPr>
        <p:spPr bwMode="auto">
          <a:xfrm flipH="1">
            <a:off x="4385946" y="3376110"/>
            <a:ext cx="171450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5" name="AutoShape 45"/>
          <p:cNvSpPr>
            <a:spLocks noChangeArrowheads="1"/>
          </p:cNvSpPr>
          <p:nvPr/>
        </p:nvSpPr>
        <p:spPr bwMode="auto">
          <a:xfrm>
            <a:off x="4271646" y="3947610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pic>
        <p:nvPicPr>
          <p:cNvPr id="26" name="Picture 4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6165" y="3947610"/>
            <a:ext cx="192881" cy="16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AutoShape 47"/>
          <p:cNvCxnSpPr>
            <a:cxnSpLocks noChangeShapeType="1"/>
          </p:cNvCxnSpPr>
          <p:nvPr/>
        </p:nvCxnSpPr>
        <p:spPr bwMode="auto">
          <a:xfrm rot="16200000" flipH="1">
            <a:off x="4315700" y="4189307"/>
            <a:ext cx="228600" cy="8810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8" name="Oval 39"/>
          <p:cNvSpPr>
            <a:spLocks noChangeArrowheads="1"/>
          </p:cNvSpPr>
          <p:nvPr/>
        </p:nvSpPr>
        <p:spPr bwMode="auto">
          <a:xfrm>
            <a:off x="4443096" y="3179657"/>
            <a:ext cx="214313" cy="214313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9" name="AutoShape 45"/>
          <p:cNvSpPr>
            <a:spLocks noChangeArrowheads="1"/>
          </p:cNvSpPr>
          <p:nvPr/>
        </p:nvSpPr>
        <p:spPr bwMode="auto">
          <a:xfrm>
            <a:off x="4685983" y="3947610"/>
            <a:ext cx="214313" cy="17145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cxnSp>
        <p:nvCxnSpPr>
          <p:cNvPr id="30" name="AutoShape 47"/>
          <p:cNvCxnSpPr>
            <a:cxnSpLocks noChangeShapeType="1"/>
          </p:cNvCxnSpPr>
          <p:nvPr/>
        </p:nvCxnSpPr>
        <p:spPr bwMode="auto">
          <a:xfrm rot="16200000" flipH="1">
            <a:off x="4733609" y="4180973"/>
            <a:ext cx="228600" cy="1047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Line 48"/>
          <p:cNvSpPr>
            <a:spLocks noChangeShapeType="1"/>
          </p:cNvSpPr>
          <p:nvPr/>
        </p:nvSpPr>
        <p:spPr bwMode="auto">
          <a:xfrm flipH="1">
            <a:off x="4728846" y="4119060"/>
            <a:ext cx="6667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5274152" y="3890460"/>
            <a:ext cx="30809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>
                <a:latin typeface="Calibri"/>
                <a:cs typeface="Calibri"/>
              </a:rPr>
              <a:t>…</a:t>
            </a:r>
          </a:p>
        </p:txBody>
      </p:sp>
      <p:sp>
        <p:nvSpPr>
          <p:cNvPr id="33" name="TextBox 34"/>
          <p:cNvSpPr txBox="1">
            <a:spLocks noChangeArrowheads="1"/>
          </p:cNvSpPr>
          <p:nvPr/>
        </p:nvSpPr>
        <p:spPr bwMode="auto">
          <a:xfrm>
            <a:off x="4645502" y="4519110"/>
            <a:ext cx="30809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>
                <a:latin typeface="Calibri"/>
                <a:cs typeface="Calibri"/>
              </a:rPr>
              <a:t>…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214496" y="4919160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35" name="Rectangle 38"/>
          <p:cNvSpPr>
            <a:spLocks noChangeArrowheads="1"/>
          </p:cNvSpPr>
          <p:nvPr/>
        </p:nvSpPr>
        <p:spPr bwMode="auto">
          <a:xfrm>
            <a:off x="4957446" y="4919160"/>
            <a:ext cx="571500" cy="4000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50">
                <a:latin typeface="Calibri"/>
                <a:cs typeface="Calibri"/>
              </a:rPr>
              <a:t>362</a:t>
            </a:r>
          </a:p>
        </p:txBody>
      </p:sp>
      <p:sp>
        <p:nvSpPr>
          <p:cNvPr id="36" name="TextBox 40"/>
          <p:cNvSpPr txBox="1">
            <a:spLocks noChangeArrowheads="1"/>
          </p:cNvSpPr>
          <p:nvPr/>
        </p:nvSpPr>
        <p:spPr bwMode="auto">
          <a:xfrm>
            <a:off x="5617052" y="4927495"/>
            <a:ext cx="30809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b="1">
                <a:latin typeface="Calibri"/>
                <a:cs typeface="Calibri"/>
              </a:rPr>
              <a:t>…</a:t>
            </a:r>
          </a:p>
        </p:txBody>
      </p:sp>
      <p:sp>
        <p:nvSpPr>
          <p:cNvPr id="37" name="Freeform 36"/>
          <p:cNvSpPr/>
          <p:nvPr/>
        </p:nvSpPr>
        <p:spPr>
          <a:xfrm>
            <a:off x="4272838" y="4132158"/>
            <a:ext cx="259556" cy="777478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350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14496" y="3947610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671696" y="3947610"/>
            <a:ext cx="342900" cy="28575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5186045" y="3661859"/>
            <a:ext cx="1694815" cy="1271111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dirty="0" err="1">
                <a:latin typeface="Calibri"/>
                <a:cs typeface="Calibri"/>
              </a:rPr>
              <a:t>Estimado</a:t>
            </a:r>
            <a:r>
              <a:rPr lang="en-US" sz="1350" dirty="0">
                <a:latin typeface="Calibri"/>
                <a:cs typeface="Calibri"/>
              </a:rPr>
              <a:t> del valor real </a:t>
            </a:r>
            <a:r>
              <a:rPr lang="en-US" sz="1350" dirty="0" err="1">
                <a:latin typeface="Calibri"/>
                <a:cs typeface="Calibri"/>
              </a:rPr>
              <a:t>expectimax</a:t>
            </a:r>
            <a:r>
              <a:rPr lang="en-US" sz="1350" dirty="0">
                <a:latin typeface="Calibri"/>
                <a:cs typeface="Calibri"/>
              </a:rPr>
              <a:t> del </a:t>
            </a:r>
            <a:r>
              <a:rPr lang="en-US" sz="1350" dirty="0" err="1">
                <a:latin typeface="Calibri"/>
                <a:cs typeface="Calibri"/>
              </a:rPr>
              <a:t>nodo</a:t>
            </a:r>
            <a:r>
              <a:rPr lang="en-US" sz="1350" dirty="0">
                <a:latin typeface="Calibri"/>
                <a:cs typeface="Calibri"/>
              </a:rPr>
              <a:t> (</a:t>
            </a:r>
            <a:r>
              <a:rPr lang="en-US" sz="1350" dirty="0" err="1">
                <a:latin typeface="Calibri"/>
                <a:cs typeface="Calibri"/>
              </a:rPr>
              <a:t>que</a:t>
            </a:r>
            <a:r>
              <a:rPr lang="en-US" sz="1350" dirty="0">
                <a:latin typeface="Calibri"/>
                <a:cs typeface="Calibri"/>
              </a:rPr>
              <a:t> </a:t>
            </a:r>
            <a:r>
              <a:rPr lang="en-US" sz="1350" dirty="0" err="1">
                <a:latin typeface="Calibri"/>
                <a:cs typeface="Calibri"/>
              </a:rPr>
              <a:t>requiere</a:t>
            </a:r>
            <a:r>
              <a:rPr lang="en-US" sz="1350" dirty="0">
                <a:latin typeface="Calibri"/>
                <a:cs typeface="Calibri"/>
              </a:rPr>
              <a:t> </a:t>
            </a:r>
            <a:r>
              <a:rPr lang="en-US" sz="1350" dirty="0" err="1">
                <a:latin typeface="Calibri"/>
                <a:cs typeface="Calibri"/>
              </a:rPr>
              <a:t>demasiado</a:t>
            </a:r>
            <a:r>
              <a:rPr lang="en-US" sz="1350" dirty="0">
                <a:latin typeface="Calibri"/>
                <a:cs typeface="Calibri"/>
              </a:rPr>
              <a:t> </a:t>
            </a:r>
            <a:r>
              <a:rPr lang="en-US" sz="1350" dirty="0" err="1">
                <a:latin typeface="Calibri"/>
                <a:cs typeface="Calibri"/>
              </a:rPr>
              <a:t>trabajo</a:t>
            </a:r>
            <a:r>
              <a:rPr lang="en-US" sz="1350" dirty="0">
                <a:latin typeface="Calibri"/>
                <a:cs typeface="Calibri"/>
              </a:rPr>
              <a:t> para </a:t>
            </a:r>
            <a:r>
              <a:rPr lang="en-US" sz="1350" dirty="0" err="1">
                <a:latin typeface="Calibri"/>
                <a:cs typeface="Calibri"/>
              </a:rPr>
              <a:t>computar</a:t>
            </a:r>
            <a:r>
              <a:rPr lang="en-US" sz="1350" dirty="0"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560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1569</TotalTime>
  <Words>2032</Words>
  <Application>Microsoft Office PowerPoint</Application>
  <PresentationFormat>On-screen Show (4:3)</PresentationFormat>
  <Paragraphs>386</Paragraphs>
  <Slides>37</Slides>
  <Notes>12</Notes>
  <HiddenSlides>1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Bauhaus 93</vt:lpstr>
      <vt:lpstr>Calibri</vt:lpstr>
      <vt:lpstr>Calibri Light</vt:lpstr>
      <vt:lpstr>Cambria Math</vt:lpstr>
      <vt:lpstr>Century Gothic</vt:lpstr>
      <vt:lpstr>Times New Roman</vt:lpstr>
      <vt:lpstr>Wingdings</vt:lpstr>
      <vt:lpstr>Tema de Office</vt:lpstr>
      <vt:lpstr>Equation</vt:lpstr>
      <vt:lpstr>Incertidumbre y utilidades</vt:lpstr>
      <vt:lpstr>Resultados inciertos y azar</vt:lpstr>
      <vt:lpstr>Peor caso vs caso promedio</vt:lpstr>
      <vt:lpstr>Búsqueda Expectimax</vt:lpstr>
      <vt:lpstr>Implementación expectimax</vt:lpstr>
      <vt:lpstr>Pseudocódigo expectimax</vt:lpstr>
      <vt:lpstr>Ejemplo expectimax</vt:lpstr>
      <vt:lpstr>Poda a Expectimax?</vt:lpstr>
      <vt:lpstr>Poda del árbol de juego</vt:lpstr>
      <vt:lpstr>¿Qué utilidades usar?</vt:lpstr>
      <vt:lpstr>Recordatorio: Probabilidad</vt:lpstr>
      <vt:lpstr>Recordatorio: Expectativas</vt:lpstr>
      <vt:lpstr>¿Qué probabilidades uso?</vt:lpstr>
      <vt:lpstr>Prueba: Probabilidades informadas</vt:lpstr>
      <vt:lpstr>Los peligros del optimismo y el pesimismo</vt:lpstr>
      <vt:lpstr>Asumir vs realidad</vt:lpstr>
      <vt:lpstr>Expectimax y fantasma aleatorio</vt:lpstr>
      <vt:lpstr>Pacman con Minimax y fantasma aleatorio</vt:lpstr>
      <vt:lpstr>Pacman minimax vs fantasma minimax</vt:lpstr>
      <vt:lpstr>Pacman Expectimax vs fantasma adversario</vt:lpstr>
      <vt:lpstr>Otros tipos de juegos</vt:lpstr>
      <vt:lpstr>Tipos de capa mixta</vt:lpstr>
      <vt:lpstr>Utilidades multiagente</vt:lpstr>
      <vt:lpstr>Utilidades</vt:lpstr>
      <vt:lpstr>Utilidad máxima esperada</vt:lpstr>
      <vt:lpstr>Utilidades</vt:lpstr>
      <vt:lpstr>¿Qué utilidades usar?</vt:lpstr>
      <vt:lpstr>Utilidades: resultados inciertos</vt:lpstr>
      <vt:lpstr>Preferencias</vt:lpstr>
      <vt:lpstr>Racionalidad</vt:lpstr>
      <vt:lpstr>Preferencias racionales</vt:lpstr>
      <vt:lpstr>Axiomas de la racionalidad</vt:lpstr>
      <vt:lpstr>Principio de la UME</vt:lpstr>
      <vt:lpstr>¿Cómo determinar utilidades?</vt:lpstr>
      <vt:lpstr>¿Dinero como utilidad?</vt:lpstr>
      <vt:lpstr>¿Dinero como utilidad?</vt:lpstr>
      <vt:lpstr>¿Los humanos somos racionales?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Nicky García</cp:lastModifiedBy>
  <cp:revision>43</cp:revision>
  <dcterms:created xsi:type="dcterms:W3CDTF">2016-11-11T20:42:00Z</dcterms:created>
  <dcterms:modified xsi:type="dcterms:W3CDTF">2019-01-23T15:58:45Z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